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3"/>
  </p:notesMasterIdLst>
  <p:sldIdLst>
    <p:sldId id="256" r:id="rId2"/>
  </p:sldIdLst>
  <p:sldSz cx="34197925" cy="16203613"/>
  <p:notesSz cx="6858000" cy="9144000"/>
  <p:defaultTextStyle>
    <a:defPPr>
      <a:defRPr lang="en-US"/>
    </a:defPPr>
    <a:lvl1pPr algn="l" defTabSz="2876550" rtl="0" eaLnBrk="0" fontAlgn="base" hangingPunct="0">
      <a:spcBef>
        <a:spcPct val="0"/>
      </a:spcBef>
      <a:spcAft>
        <a:spcPct val="0"/>
      </a:spcAft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1438275" indent="-981075" algn="l" defTabSz="2876550" rtl="0" eaLnBrk="0" fontAlgn="base" hangingPunct="0">
      <a:spcBef>
        <a:spcPct val="0"/>
      </a:spcBef>
      <a:spcAft>
        <a:spcPct val="0"/>
      </a:spcAft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2876550" indent="-1963738" algn="l" defTabSz="2876550" rtl="0" eaLnBrk="0" fontAlgn="base" hangingPunct="0">
      <a:spcBef>
        <a:spcPct val="0"/>
      </a:spcBef>
      <a:spcAft>
        <a:spcPct val="0"/>
      </a:spcAft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4316413" indent="-2944813" algn="l" defTabSz="2876550" rtl="0" eaLnBrk="0" fontAlgn="base" hangingPunct="0">
      <a:spcBef>
        <a:spcPct val="0"/>
      </a:spcBef>
      <a:spcAft>
        <a:spcPct val="0"/>
      </a:spcAft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5754688" indent="-3927475" algn="l" defTabSz="2876550" rtl="0" eaLnBrk="0" fontAlgn="base" hangingPunct="0">
      <a:spcBef>
        <a:spcPct val="0"/>
      </a:spcBef>
      <a:spcAft>
        <a:spcPct val="0"/>
      </a:spcAft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57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110">
          <p15:clr>
            <a:srgbClr val="A4A3A4"/>
          </p15:clr>
        </p15:guide>
        <p15:guide id="2" pos="213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Stile chiaro 1 - Color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01" autoAdjust="0"/>
    <p:restoredTop sz="93493" autoAdjust="0"/>
  </p:normalViewPr>
  <p:slideViewPr>
    <p:cSldViewPr>
      <p:cViewPr varScale="1">
        <p:scale>
          <a:sx n="46" d="100"/>
          <a:sy n="46" d="100"/>
        </p:scale>
        <p:origin x="360" y="60"/>
      </p:cViewPr>
      <p:guideLst>
        <p:guide orient="horz" pos="10110"/>
        <p:guide pos="21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897C422-18CE-C9D4-94EE-0AB18C7D13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5366FF5-B0EF-85D8-816E-015F15ACC2D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DEFEA86-A6B7-7A40-928A-8E765756BAAA}" type="datetimeFigureOut">
              <a:rPr lang="it-IT" altLang="it-IT"/>
              <a:pPr>
                <a:defRPr/>
              </a:pPr>
              <a:t>15/10/2024</a:t>
            </a:fld>
            <a:endParaRPr lang="en-GB" altLang="it-IT"/>
          </a:p>
        </p:txBody>
      </p:sp>
      <p:sp>
        <p:nvSpPr>
          <p:cNvPr id="4" name="Segnaposto immagine diapositiva 3">
            <a:extLst>
              <a:ext uri="{FF2B5EF4-FFF2-40B4-BE49-F238E27FC236}">
                <a16:creationId xmlns:a16="http://schemas.microsoft.com/office/drawing/2014/main" id="{5034F438-73AC-E9D2-41AC-4F459A99B8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-188913" y="685800"/>
            <a:ext cx="7235826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Segnaposto note 4">
            <a:extLst>
              <a:ext uri="{FF2B5EF4-FFF2-40B4-BE49-F238E27FC236}">
                <a16:creationId xmlns:a16="http://schemas.microsoft.com/office/drawing/2014/main" id="{B5EC4A31-4505-905C-8389-CA6EDD254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  <a:endParaRPr lang="en-GB" noProof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A4BD76A-5384-D44A-1A36-A18899ABE48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32146E7-2A1F-75E1-FD9B-E18E0CDAB2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C7F3602-8E5D-5C4E-8178-DB509465E33F}" type="slidenum">
              <a:rPr lang="en-GB" altLang="it-IT"/>
              <a:pPr/>
              <a:t>‹N›</a:t>
            </a:fld>
            <a:endParaRPr lang="en-GB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immagine diapositiva 1">
            <a:extLst>
              <a:ext uri="{FF2B5EF4-FFF2-40B4-BE49-F238E27FC236}">
                <a16:creationId xmlns:a16="http://schemas.microsoft.com/office/drawing/2014/main" id="{17B680D7-CE86-6073-71C8-C6E172BCA1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Segnaposto note 2">
            <a:extLst>
              <a:ext uri="{FF2B5EF4-FFF2-40B4-BE49-F238E27FC236}">
                <a16:creationId xmlns:a16="http://schemas.microsoft.com/office/drawing/2014/main" id="{B18EFF04-BD97-CDD1-EABF-CD041C95F4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it-IT"/>
          </a:p>
        </p:txBody>
      </p:sp>
      <p:sp>
        <p:nvSpPr>
          <p:cNvPr id="4100" name="Segnaposto numero diapositiva 3">
            <a:extLst>
              <a:ext uri="{FF2B5EF4-FFF2-40B4-BE49-F238E27FC236}">
                <a16:creationId xmlns:a16="http://schemas.microsoft.com/office/drawing/2014/main" id="{044A9874-E111-84F3-8C58-120452962C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2876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2876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2876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28765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F14EFB8-1EB5-0E41-BD4F-4466C6D09ACA}" type="slidenum">
              <a:rPr lang="en-GB" altLang="it-IT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564845" y="5033626"/>
            <a:ext cx="29068236" cy="3473274"/>
          </a:xfrm>
        </p:spPr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29689" y="9182048"/>
            <a:ext cx="23938548" cy="41409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38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76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15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53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19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30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68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07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B98071-73AB-F4B3-2EFD-4A47A885E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E82FC-E284-4041-9518-D10EBBC2E936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C6C312-4A2B-EA60-3181-7DB28BE3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F0E156-D200-6702-F5B6-81A1A4DC8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F2E20-8A9D-3B43-AE86-EC0095A9FCB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45441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3CC53B5-53DA-FE74-5D03-8E6784D0A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19FC2-D42D-064B-B84E-C873A11654B9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39C235-5D58-AC6F-52AA-F9AB01566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1F26C5-AC28-3B78-DBC7-974B1F7CA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FE590-C82B-424E-9D35-79647B087A13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5055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4793496" y="648906"/>
            <a:ext cx="7694533" cy="13825583"/>
          </a:xfrm>
        </p:spPr>
        <p:txBody>
          <a:bodyPr vert="eaVert"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709896" y="648906"/>
            <a:ext cx="22513634" cy="1382558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9046BC-778F-D413-8351-12AC43050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4F9A-7836-A647-B2EB-9A0DF91D0996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A88FA78-655F-3300-58FF-1985D4F5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0EB349-B2C5-ED76-91CD-A504E449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BC153-20C2-9C42-9F56-59464D75747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65637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9FFF8A-4478-6805-DBE4-50667136E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324F0-9171-814B-9E68-51695A9D27CE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D5953B-D836-6E2C-9087-63F46B36E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772D23-5BBC-234F-FB42-9AC5F679E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E7171-4D33-FE44-A301-8B478B8B183A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6584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01401" y="10412325"/>
            <a:ext cx="29068236" cy="3218218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701401" y="6867793"/>
            <a:ext cx="29068236" cy="3544539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38405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76797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15202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53601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1920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30405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68803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07205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E742DF-BD8B-CA49-E0B3-9DA42718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D7BBC-6E90-2447-9F59-84B5BFADB5EB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BBB339-F30A-9A02-1B32-585A6ED1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8DF217D-0932-EADE-8D26-B2AB43BE5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6F45F-AD12-574A-AADF-F3F8EFB63706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12179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709896" y="3780844"/>
            <a:ext cx="15104084" cy="10693636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7383945" y="3780844"/>
            <a:ext cx="15104084" cy="10693636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96AC569E-2E46-D2ED-5BE8-81D77572A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10595-C99E-FC43-B980-96CBD7DD599D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4034283F-FBB7-C159-44B3-99A7D4F0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996E2B74-8793-6EC4-AE31-2E25863E6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6BC41-FDC6-6042-B2DF-66AAB814EE9B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676044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09896" y="3627060"/>
            <a:ext cx="15110023" cy="1511586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38405" indent="0">
              <a:buNone/>
              <a:defRPr sz="6300" b="1"/>
            </a:lvl2pPr>
            <a:lvl3pPr marL="2876797" indent="0">
              <a:buNone/>
              <a:defRPr sz="5700" b="1"/>
            </a:lvl3pPr>
            <a:lvl4pPr marL="4315202" indent="0">
              <a:buNone/>
              <a:defRPr sz="5000" b="1"/>
            </a:lvl4pPr>
            <a:lvl5pPr marL="5753601" indent="0">
              <a:buNone/>
              <a:defRPr sz="5000" b="1"/>
            </a:lvl5pPr>
            <a:lvl6pPr marL="7192000" indent="0">
              <a:buNone/>
              <a:defRPr sz="5000" b="1"/>
            </a:lvl6pPr>
            <a:lvl7pPr marL="8630405" indent="0">
              <a:buNone/>
              <a:defRPr sz="5000" b="1"/>
            </a:lvl7pPr>
            <a:lvl8pPr marL="10068803" indent="0">
              <a:buNone/>
              <a:defRPr sz="5000" b="1"/>
            </a:lvl8pPr>
            <a:lvl9pPr marL="11507205" indent="0">
              <a:buNone/>
              <a:defRPr sz="5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709896" y="5138646"/>
            <a:ext cx="15110023" cy="9335833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7372076" y="3627060"/>
            <a:ext cx="15115958" cy="1511586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38405" indent="0">
              <a:buNone/>
              <a:defRPr sz="6300" b="1"/>
            </a:lvl2pPr>
            <a:lvl3pPr marL="2876797" indent="0">
              <a:buNone/>
              <a:defRPr sz="5700" b="1"/>
            </a:lvl3pPr>
            <a:lvl4pPr marL="4315202" indent="0">
              <a:buNone/>
              <a:defRPr sz="5000" b="1"/>
            </a:lvl4pPr>
            <a:lvl5pPr marL="5753601" indent="0">
              <a:buNone/>
              <a:defRPr sz="5000" b="1"/>
            </a:lvl5pPr>
            <a:lvl6pPr marL="7192000" indent="0">
              <a:buNone/>
              <a:defRPr sz="5000" b="1"/>
            </a:lvl6pPr>
            <a:lvl7pPr marL="8630405" indent="0">
              <a:buNone/>
              <a:defRPr sz="5000" b="1"/>
            </a:lvl7pPr>
            <a:lvl8pPr marL="10068803" indent="0">
              <a:buNone/>
              <a:defRPr sz="5000" b="1"/>
            </a:lvl8pPr>
            <a:lvl9pPr marL="11507205" indent="0">
              <a:buNone/>
              <a:defRPr sz="5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7372076" y="5138646"/>
            <a:ext cx="15115958" cy="9335833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CB0C9001-CC80-92D4-9EFB-9B3A45F5F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41950-C022-0943-BE6A-7FFF4119DD63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57B6E7C6-4339-FC9A-1E7E-13D34105E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7769981A-C2FB-55B9-00F3-9130E132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867D0-CB42-8840-94EB-2691E9A1A520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0840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950CB594-244B-721A-C18B-ECDDDE0C7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281A2-AFDB-464F-BDBB-75D0D17B3A0E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DD501216-D51A-76B4-90DA-31DDD0634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9F9E4FED-2202-9E7B-C95D-B702F0C4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0305F-A0DD-9745-A740-36F03D4DB40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1139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B2B2F50B-82B1-596F-D499-D65C18174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BDA80-84D9-C149-8C77-5904C27DDC36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5BE20CC5-C835-087D-60F9-A1812D4D3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3794C427-D1CE-884D-69EE-85D3D33F5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8F92E-7D5A-C64B-8DA9-492F7154033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27274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09905" y="645144"/>
            <a:ext cx="11250882" cy="2745612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370439" y="645154"/>
            <a:ext cx="19117590" cy="13829335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09905" y="3390766"/>
            <a:ext cx="11250882" cy="11083723"/>
          </a:xfrm>
        </p:spPr>
        <p:txBody>
          <a:bodyPr/>
          <a:lstStyle>
            <a:lvl1pPr marL="0" indent="0">
              <a:buNone/>
              <a:defRPr sz="4400"/>
            </a:lvl1pPr>
            <a:lvl2pPr marL="1438405" indent="0">
              <a:buNone/>
              <a:defRPr sz="3800"/>
            </a:lvl2pPr>
            <a:lvl3pPr marL="2876797" indent="0">
              <a:buNone/>
              <a:defRPr sz="3100"/>
            </a:lvl3pPr>
            <a:lvl4pPr marL="4315202" indent="0">
              <a:buNone/>
              <a:defRPr sz="2800"/>
            </a:lvl4pPr>
            <a:lvl5pPr marL="5753601" indent="0">
              <a:buNone/>
              <a:defRPr sz="2800"/>
            </a:lvl5pPr>
            <a:lvl6pPr marL="7192000" indent="0">
              <a:buNone/>
              <a:defRPr sz="2800"/>
            </a:lvl6pPr>
            <a:lvl7pPr marL="8630405" indent="0">
              <a:buNone/>
              <a:defRPr sz="2800"/>
            </a:lvl7pPr>
            <a:lvl8pPr marL="10068803" indent="0">
              <a:buNone/>
              <a:defRPr sz="2800"/>
            </a:lvl8pPr>
            <a:lvl9pPr marL="11507205" indent="0">
              <a:buNone/>
              <a:defRPr sz="2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38D211B0-C99C-E3FD-05B7-4052FF503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1EAF2-8712-D845-A69C-AD49B3210C85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4413E5AB-C5E2-02CD-977A-15352D238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87E90F4D-01E3-21B1-244C-B99C52BB0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91B5F-513C-774C-83B6-C09E37CA98E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3232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03033" y="11342529"/>
            <a:ext cx="20518755" cy="133905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it-IT"/>
              <a:t>Fare clic per modificare stile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703033" y="1447823"/>
            <a:ext cx="20518755" cy="9722168"/>
          </a:xfrm>
        </p:spPr>
        <p:txBody>
          <a:bodyPr rtlCol="0">
            <a:normAutofit/>
          </a:bodyPr>
          <a:lstStyle>
            <a:lvl1pPr marL="0" indent="0">
              <a:buNone/>
              <a:defRPr sz="10100"/>
            </a:lvl1pPr>
            <a:lvl2pPr marL="1438405" indent="0">
              <a:buNone/>
              <a:defRPr sz="8800"/>
            </a:lvl2pPr>
            <a:lvl3pPr marL="2876797" indent="0">
              <a:buNone/>
              <a:defRPr sz="7600"/>
            </a:lvl3pPr>
            <a:lvl4pPr marL="4315202" indent="0">
              <a:buNone/>
              <a:defRPr sz="6300"/>
            </a:lvl4pPr>
            <a:lvl5pPr marL="5753601" indent="0">
              <a:buNone/>
              <a:defRPr sz="6300"/>
            </a:lvl5pPr>
            <a:lvl6pPr marL="7192000" indent="0">
              <a:buNone/>
              <a:defRPr sz="6300"/>
            </a:lvl6pPr>
            <a:lvl7pPr marL="8630405" indent="0">
              <a:buNone/>
              <a:defRPr sz="6300"/>
            </a:lvl7pPr>
            <a:lvl8pPr marL="10068803" indent="0">
              <a:buNone/>
              <a:defRPr sz="6300"/>
            </a:lvl8pPr>
            <a:lvl9pPr marL="11507205" indent="0">
              <a:buNone/>
              <a:defRPr sz="6300"/>
            </a:lvl9pPr>
          </a:lstStyle>
          <a:p>
            <a:pPr lvl="0"/>
            <a:endParaRPr lang="en-US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03033" y="12681579"/>
            <a:ext cx="20518755" cy="1901673"/>
          </a:xfrm>
        </p:spPr>
        <p:txBody>
          <a:bodyPr/>
          <a:lstStyle>
            <a:lvl1pPr marL="0" indent="0">
              <a:buNone/>
              <a:defRPr sz="4400"/>
            </a:lvl1pPr>
            <a:lvl2pPr marL="1438405" indent="0">
              <a:buNone/>
              <a:defRPr sz="3800"/>
            </a:lvl2pPr>
            <a:lvl3pPr marL="2876797" indent="0">
              <a:buNone/>
              <a:defRPr sz="3100"/>
            </a:lvl3pPr>
            <a:lvl4pPr marL="4315202" indent="0">
              <a:buNone/>
              <a:defRPr sz="2800"/>
            </a:lvl4pPr>
            <a:lvl5pPr marL="5753601" indent="0">
              <a:buNone/>
              <a:defRPr sz="2800"/>
            </a:lvl5pPr>
            <a:lvl6pPr marL="7192000" indent="0">
              <a:buNone/>
              <a:defRPr sz="2800"/>
            </a:lvl6pPr>
            <a:lvl7pPr marL="8630405" indent="0">
              <a:buNone/>
              <a:defRPr sz="2800"/>
            </a:lvl7pPr>
            <a:lvl8pPr marL="10068803" indent="0">
              <a:buNone/>
              <a:defRPr sz="2800"/>
            </a:lvl8pPr>
            <a:lvl9pPr marL="11507205" indent="0">
              <a:buNone/>
              <a:defRPr sz="2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D5647566-3836-F390-D2DC-5FC85DAE9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22328-A23D-204B-A0F6-72935ECF79C7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F4929F4A-9480-16A6-D0F4-082A4650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3F34BE71-ACB9-BF1A-1298-67948A9B3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BF6EA-CD48-B447-8247-60FBD3DC426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8189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C8429605-345F-036E-EB8C-90E490497E9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709738" y="649288"/>
            <a:ext cx="30778450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87681" tIns="143840" rIns="287681" bIns="1438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stile</a:t>
            </a:r>
            <a:endParaRPr lang="en-US" altLang="it-IT"/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0421B32F-BB5D-AC08-12C5-372275666E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709738" y="3781425"/>
            <a:ext cx="30778450" cy="1069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87681" tIns="143840" rIns="287681" bIns="143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0B23D1-BD57-9093-7D0F-FED80D03EA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9738" y="15017750"/>
            <a:ext cx="7980362" cy="863600"/>
          </a:xfrm>
          <a:prstGeom prst="rect">
            <a:avLst/>
          </a:prstGeom>
        </p:spPr>
        <p:txBody>
          <a:bodyPr vert="horz" wrap="square" lIns="287681" tIns="143840" rIns="287681" bIns="14384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38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8744F05-95E3-494A-8005-4AE01F713E10}" type="datetimeFigureOut">
              <a:rPr lang="en-US" altLang="it-IT"/>
              <a:pPr>
                <a:defRPr/>
              </a:pPr>
              <a:t>10/15/2024</a:t>
            </a:fld>
            <a:endParaRPr lang="en-US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E5AC9C-6662-0594-2B4E-9C9C975B70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84000" y="15017750"/>
            <a:ext cx="10829925" cy="863600"/>
          </a:xfrm>
          <a:prstGeom prst="rect">
            <a:avLst/>
          </a:prstGeom>
        </p:spPr>
        <p:txBody>
          <a:bodyPr vert="horz" lIns="287681" tIns="143840" rIns="287681" bIns="143840" rtlCol="0" anchor="ctr"/>
          <a:lstStyle>
            <a:lvl1pPr algn="ctr" defTabSz="2878082" eaLnBrk="1" hangingPunct="1">
              <a:defRPr sz="38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9ABAAE-4CCA-266E-ABBC-BED6935E6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507825" y="15017750"/>
            <a:ext cx="7980363" cy="863600"/>
          </a:xfrm>
          <a:prstGeom prst="rect">
            <a:avLst/>
          </a:prstGeom>
        </p:spPr>
        <p:txBody>
          <a:bodyPr vert="horz" wrap="square" lIns="287681" tIns="143840" rIns="287681" bIns="14384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3800">
                <a:solidFill>
                  <a:srgbClr val="898989"/>
                </a:solidFill>
              </a:defRPr>
            </a:lvl1pPr>
          </a:lstStyle>
          <a:p>
            <a:fld id="{75BD4543-A53E-8B43-AD8F-58C00E74BD4E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defTabSz="1438275" rtl="0" eaLnBrk="0" fontAlgn="base" hangingPunct="0">
        <a:spcBef>
          <a:spcPct val="0"/>
        </a:spcBef>
        <a:spcAft>
          <a:spcPct val="0"/>
        </a:spcAft>
        <a:defRPr sz="139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1438275" rtl="0" eaLnBrk="0" fontAlgn="base" hangingPunct="0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1438275" rtl="0" eaLnBrk="0" fontAlgn="base" hangingPunct="0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1438275" rtl="0" eaLnBrk="0" fontAlgn="base" hangingPunct="0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1438275" rtl="0" eaLnBrk="0" fontAlgn="base" hangingPunct="0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1438275" rtl="0" fontAlgn="base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1438275" rtl="0" fontAlgn="base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1438275" rtl="0" fontAlgn="base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1438275" rtl="0" fontAlgn="base">
        <a:spcBef>
          <a:spcPct val="0"/>
        </a:spcBef>
        <a:spcAft>
          <a:spcPct val="0"/>
        </a:spcAft>
        <a:defRPr sz="13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077913" indent="-1077913" algn="l" defTabSz="14382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1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2336800" indent="-898525" algn="l" defTabSz="14382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3595688" indent="-719138" algn="l" defTabSz="14382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76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5033963" indent="-719138" algn="l" defTabSz="14382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63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6472238" indent="-719138" algn="l" defTabSz="14382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63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7911205" indent="-719202" algn="l" defTabSz="1438405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49604" indent="-719202" algn="l" defTabSz="1438405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788003" indent="-719202" algn="l" defTabSz="1438405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26408" indent="-719202" algn="l" defTabSz="1438405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38405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76797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15202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53601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92000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30405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68803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07205" algn="l" defTabSz="1438405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omarini.claudai@aou.mo.it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22">
            <a:extLst>
              <a:ext uri="{FF2B5EF4-FFF2-40B4-BE49-F238E27FC236}">
                <a16:creationId xmlns:a16="http://schemas.microsoft.com/office/drawing/2014/main" id="{8567C71E-35AB-D7ED-2928-02A0F1B64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7250" y="7112794"/>
            <a:ext cx="21651912" cy="7105650"/>
          </a:xfrm>
          <a:prstGeom prst="rect">
            <a:avLst/>
          </a:prstGeom>
          <a:solidFill>
            <a:srgbClr val="FBE1F7">
              <a:alpha val="35000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21846" tIns="60921" rIns="121846" bIns="60921"/>
          <a:lstStyle>
            <a:lvl1pPr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defRPr/>
            </a:pPr>
            <a:endParaRPr lang="en-US" sz="3200" dirty="0">
              <a:latin typeface="Times" pitchFamily="2" charset="0"/>
              <a:cs typeface="ＭＳ Ｐゴシック" charset="0"/>
            </a:endParaRPr>
          </a:p>
        </p:txBody>
      </p:sp>
      <p:sp>
        <p:nvSpPr>
          <p:cNvPr id="57" name="Text Box 22">
            <a:extLst>
              <a:ext uri="{FF2B5EF4-FFF2-40B4-BE49-F238E27FC236}">
                <a16:creationId xmlns:a16="http://schemas.microsoft.com/office/drawing/2014/main" id="{9F366AB1-BF0E-B6CF-A297-D9AE52FC8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2" y="7065169"/>
            <a:ext cx="11377613" cy="8961437"/>
          </a:xfrm>
          <a:prstGeom prst="rect">
            <a:avLst/>
          </a:prstGeom>
          <a:solidFill>
            <a:srgbClr val="FBE1F7">
              <a:alpha val="35000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21846" tIns="60921" rIns="121846" bIns="60921"/>
          <a:lstStyle>
            <a:lvl1pPr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defRPr/>
            </a:pPr>
            <a:endParaRPr lang="en-US" sz="3200" dirty="0">
              <a:latin typeface="Times" pitchFamily="2" charset="0"/>
              <a:cs typeface="ＭＳ Ｐゴシック" charset="0"/>
            </a:endParaRPr>
          </a:p>
        </p:txBody>
      </p:sp>
      <p:sp>
        <p:nvSpPr>
          <p:cNvPr id="63" name="Snip Diagonal Corner Rectangle 62">
            <a:extLst>
              <a:ext uri="{FF2B5EF4-FFF2-40B4-BE49-F238E27FC236}">
                <a16:creationId xmlns:a16="http://schemas.microsoft.com/office/drawing/2014/main" id="{211CD057-E2AA-BB35-A0A0-DC2F93D73274}"/>
              </a:ext>
            </a:extLst>
          </p:cNvPr>
          <p:cNvSpPr/>
          <p:nvPr/>
        </p:nvSpPr>
        <p:spPr>
          <a:xfrm>
            <a:off x="387350" y="141288"/>
            <a:ext cx="33451800" cy="3289300"/>
          </a:xfrm>
          <a:prstGeom prst="snip2DiagRect">
            <a:avLst/>
          </a:prstGeom>
          <a:solidFill>
            <a:schemeClr val="bg1">
              <a:alpha val="49000"/>
            </a:schemeClr>
          </a:solidFill>
          <a:ln w="7620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anchor="ctr"/>
          <a:lstStyle/>
          <a:p>
            <a:pPr algn="ctr" defTabSz="431716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aseline="-25000" dirty="0"/>
          </a:p>
        </p:txBody>
      </p:sp>
      <p:sp>
        <p:nvSpPr>
          <p:cNvPr id="14338" name="TextBox 3">
            <a:extLst>
              <a:ext uri="{FF2B5EF4-FFF2-40B4-BE49-F238E27FC236}">
                <a16:creationId xmlns:a16="http://schemas.microsoft.com/office/drawing/2014/main" id="{3994131C-7C1B-2C7C-1AA4-8F66D65EF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75" y="219868"/>
            <a:ext cx="23166387" cy="1938338"/>
          </a:xfrm>
          <a:prstGeom prst="rect">
            <a:avLst/>
          </a:prstGeom>
          <a:noFill/>
          <a:ln>
            <a:noFill/>
          </a:ln>
        </p:spPr>
        <p:txBody>
          <a:bodyPr lIns="91389" tIns="45696" rIns="91389" bIns="4569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0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8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7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it-IT" sz="6000" b="1" dirty="0">
                <a:latin typeface="Tenorite" pitchFamily="2" charset="0"/>
                <a:cs typeface="Traditional Arabic" panose="020B0604020202020204" pitchFamily="18" charset="-78"/>
              </a:rPr>
              <a:t>EV derived miR-21 as a promising biomarker for early diagnosis and tumor activity in discrete BC subtypes: the </a:t>
            </a:r>
            <a:r>
              <a:rPr lang="en-US" altLang="it-IT" sz="6000" b="1" dirty="0" err="1">
                <a:latin typeface="Tenorite" pitchFamily="2" charset="0"/>
                <a:cs typeface="Traditional Arabic" panose="020B0604020202020204" pitchFamily="18" charset="-78"/>
              </a:rPr>
              <a:t>ExoBreast</a:t>
            </a:r>
            <a:r>
              <a:rPr lang="en-US" altLang="it-IT" sz="6000" b="1" dirty="0">
                <a:latin typeface="Tenorite" pitchFamily="2" charset="0"/>
                <a:cs typeface="Traditional Arabic" panose="020B0604020202020204" pitchFamily="18" charset="-78"/>
              </a:rPr>
              <a:t> Project</a:t>
            </a:r>
            <a:endParaRPr lang="en-CA" altLang="it-IT" sz="6000" b="1" dirty="0">
              <a:latin typeface="Tenorite" pitchFamily="2" charset="0"/>
              <a:cs typeface="Traditional Arabic" panose="020B0604020202020204" pitchFamily="18" charset="-78"/>
            </a:endParaRPr>
          </a:p>
        </p:txBody>
      </p:sp>
      <p:sp>
        <p:nvSpPr>
          <p:cNvPr id="68" name="Snip Diagonal Corner Rectangle 67">
            <a:extLst>
              <a:ext uri="{FF2B5EF4-FFF2-40B4-BE49-F238E27FC236}">
                <a16:creationId xmlns:a16="http://schemas.microsoft.com/office/drawing/2014/main" id="{F3564BEB-9290-4817-36AC-15810B09897A}"/>
              </a:ext>
            </a:extLst>
          </p:cNvPr>
          <p:cNvSpPr/>
          <p:nvPr/>
        </p:nvSpPr>
        <p:spPr>
          <a:xfrm>
            <a:off x="455612" y="4063206"/>
            <a:ext cx="33448625" cy="596107"/>
          </a:xfrm>
          <a:prstGeom prst="snip2Diag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anchor="ctr"/>
          <a:lstStyle/>
          <a:p>
            <a:pPr algn="ctr" defTabSz="431716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>
                <a:solidFill>
                  <a:schemeClr val="bg1"/>
                </a:solidFill>
                <a:latin typeface="Tenorite" pitchFamily="2" charset="0"/>
                <a:cs typeface="Calibri" pitchFamily="34" charset="0"/>
              </a:rPr>
              <a:t>BACKGROUND</a:t>
            </a:r>
            <a:endParaRPr lang="en-US" sz="4400" b="1" dirty="0">
              <a:solidFill>
                <a:schemeClr val="bg1"/>
              </a:solidFill>
              <a:latin typeface="Tenorite" pitchFamily="2" charset="0"/>
              <a:cs typeface="Calibri" pitchFamily="34" charset="0"/>
            </a:endParaRPr>
          </a:p>
        </p:txBody>
      </p:sp>
      <p:sp>
        <p:nvSpPr>
          <p:cNvPr id="13321" name="Text Box 22">
            <a:extLst>
              <a:ext uri="{FF2B5EF4-FFF2-40B4-BE49-F238E27FC236}">
                <a16:creationId xmlns:a16="http://schemas.microsoft.com/office/drawing/2014/main" id="{97C5DD18-D120-3506-7196-74C3B4A0B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1212" y="15417006"/>
            <a:ext cx="21697950" cy="531813"/>
          </a:xfrm>
          <a:prstGeom prst="rect">
            <a:avLst/>
          </a:prstGeom>
          <a:solidFill>
            <a:srgbClr val="FBE1F7">
              <a:alpha val="35000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21846" tIns="60921" rIns="121846" bIns="60921"/>
          <a:lstStyle>
            <a:lvl1pPr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3000" dirty="0"/>
              <a:t>miR-21 may be a promising biomarker for early diagnosis and tumor activity, mainly in HER2+ BC</a:t>
            </a:r>
            <a:endParaRPr lang="en-CA" altLang="en-US" sz="3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317" name="Text Box 22">
            <a:extLst>
              <a:ext uri="{FF2B5EF4-FFF2-40B4-BE49-F238E27FC236}">
                <a16:creationId xmlns:a16="http://schemas.microsoft.com/office/drawing/2014/main" id="{DE7F8153-5C8A-F996-07F1-E17536777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" y="4779169"/>
            <a:ext cx="33461325" cy="1104900"/>
          </a:xfrm>
          <a:prstGeom prst="rect">
            <a:avLst/>
          </a:prstGeom>
          <a:solidFill>
            <a:srgbClr val="FBE1F7">
              <a:alpha val="34902"/>
            </a:srgbClr>
          </a:solidFill>
          <a:ln w="127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 lIns="121846" tIns="60921" rIns="121846" bIns="60921"/>
          <a:lstStyle>
            <a:lvl1pPr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287655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57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ts val="1588"/>
              </a:spcBef>
              <a:defRPr/>
            </a:pPr>
            <a:r>
              <a:rPr lang="en-US" sz="3000" dirty="0">
                <a:cs typeface="Arial" panose="020B0604020202020204" pitchFamily="34" charset="0"/>
              </a:rPr>
              <a:t>Emerging evidence highlights the key role of miR-21 in cells communication and tumorigenesis. Limited knowledge exists on the expression and clinical meaning of miR-21 in extracellular vesicles (EVs) of breast cancer (BC) patients. The aim of this study has been to assess EV-derived miR-21 expression in different BC subsets.</a:t>
            </a:r>
          </a:p>
        </p:txBody>
      </p:sp>
      <p:sp>
        <p:nvSpPr>
          <p:cNvPr id="100" name="Snip Diagonal Corner Rectangle 99">
            <a:extLst>
              <a:ext uri="{FF2B5EF4-FFF2-40B4-BE49-F238E27FC236}">
                <a16:creationId xmlns:a16="http://schemas.microsoft.com/office/drawing/2014/main" id="{49A2FE70-8CEB-B1BD-8AF6-892BAAB1F39B}"/>
              </a:ext>
            </a:extLst>
          </p:cNvPr>
          <p:cNvSpPr/>
          <p:nvPr/>
        </p:nvSpPr>
        <p:spPr>
          <a:xfrm>
            <a:off x="12371387" y="14426406"/>
            <a:ext cx="21415375" cy="771525"/>
          </a:xfrm>
          <a:prstGeom prst="snip2Diag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anchor="ctr"/>
          <a:lstStyle/>
          <a:p>
            <a:pPr algn="ctr" defTabSz="431716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>
                <a:solidFill>
                  <a:schemeClr val="bg1"/>
                </a:solidFill>
                <a:latin typeface="Tenorite" pitchFamily="2" charset="0"/>
                <a:cs typeface="Calibri" pitchFamily="34" charset="0"/>
              </a:rPr>
              <a:t>CONCLUSIONS</a:t>
            </a:r>
            <a:endParaRPr lang="en-US" sz="4400" b="1" dirty="0">
              <a:solidFill>
                <a:schemeClr val="bg1"/>
              </a:solidFill>
              <a:latin typeface="Tenorite" pitchFamily="2" charset="0"/>
              <a:cs typeface="Calibri" pitchFamily="34" charset="0"/>
            </a:endParaRPr>
          </a:p>
        </p:txBody>
      </p:sp>
      <p:sp>
        <p:nvSpPr>
          <p:cNvPr id="3082" name="CasellaDiTesto 23">
            <a:extLst>
              <a:ext uri="{FF2B5EF4-FFF2-40B4-BE49-F238E27FC236}">
                <a16:creationId xmlns:a16="http://schemas.microsoft.com/office/drawing/2014/main" id="{A176E048-F02C-B745-ED89-02E71C5AB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0012" y="14505781"/>
            <a:ext cx="18415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0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8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7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it-IT" sz="5700">
              <a:latin typeface="Arial" panose="020B0604020202020204" pitchFamily="34" charset="0"/>
            </a:endParaRPr>
          </a:p>
        </p:txBody>
      </p:sp>
      <p:sp>
        <p:nvSpPr>
          <p:cNvPr id="91" name="Snip Diagonal Corner Rectangle 90">
            <a:extLst>
              <a:ext uri="{FF2B5EF4-FFF2-40B4-BE49-F238E27FC236}">
                <a16:creationId xmlns:a16="http://schemas.microsoft.com/office/drawing/2014/main" id="{917FD36B-7DE0-F73C-EFCE-76702270FE76}"/>
              </a:ext>
            </a:extLst>
          </p:cNvPr>
          <p:cNvSpPr/>
          <p:nvPr/>
        </p:nvSpPr>
        <p:spPr>
          <a:xfrm>
            <a:off x="511174" y="6045201"/>
            <a:ext cx="11369675" cy="791368"/>
          </a:xfrm>
          <a:prstGeom prst="snip2Diag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anchor="ctr"/>
          <a:lstStyle/>
          <a:p>
            <a:pPr algn="ctr" defTabSz="431716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>
                <a:solidFill>
                  <a:schemeClr val="bg1"/>
                </a:solidFill>
                <a:latin typeface="Tenorite" pitchFamily="2" charset="0"/>
                <a:cs typeface="Calibri" pitchFamily="34" charset="0"/>
              </a:rPr>
              <a:t>METHODS</a:t>
            </a:r>
            <a:endParaRPr lang="en-US" sz="4400" b="1" dirty="0">
              <a:solidFill>
                <a:schemeClr val="bg1"/>
              </a:solidFill>
              <a:latin typeface="Tenorite" pitchFamily="2" charset="0"/>
              <a:cs typeface="Calibri" pitchFamily="34" charset="0"/>
            </a:endParaRPr>
          </a:p>
        </p:txBody>
      </p:sp>
      <p:sp>
        <p:nvSpPr>
          <p:cNvPr id="3084" name="Text Box 22">
            <a:extLst>
              <a:ext uri="{FF2B5EF4-FFF2-40B4-BE49-F238E27FC236}">
                <a16:creationId xmlns:a16="http://schemas.microsoft.com/office/drawing/2014/main" id="{ED655E36-4E7F-5798-C894-71F1F2878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287" y="7095331"/>
            <a:ext cx="11422063" cy="5602288"/>
          </a:xfrm>
          <a:prstGeom prst="rect">
            <a:avLst/>
          </a:prstGeom>
          <a:solidFill>
            <a:srgbClr val="FBE1F7">
              <a:alpha val="349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846" tIns="60921" rIns="121846" bIns="6092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10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8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76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28765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1217613" algn="l"/>
                <a:tab pos="2436813" algn="l"/>
                <a:tab pos="3656013" algn="l"/>
                <a:tab pos="4875213" algn="l"/>
                <a:tab pos="6094413" algn="l"/>
                <a:tab pos="7313613" algn="l"/>
                <a:tab pos="8532813" algn="l"/>
                <a:tab pos="9752013" algn="l"/>
                <a:tab pos="10971213" algn="l"/>
                <a:tab pos="12190413" algn="l"/>
                <a:tab pos="13409613" algn="l"/>
              </a:tabLst>
              <a:defRPr sz="63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it-IT" sz="3000">
                <a:latin typeface="Arial" panose="020B0604020202020204" pitchFamily="34" charset="0"/>
              </a:rPr>
              <a:t>EVs isolated from serum samples</a:t>
            </a:r>
            <a:r>
              <a:rPr lang="en-GB" altLang="it-IT" sz="3000">
                <a:latin typeface="Arial" panose="020B0604020202020204" pitchFamily="34" charset="0"/>
              </a:rPr>
              <a:t> </a:t>
            </a:r>
            <a:r>
              <a:rPr lang="en-US" altLang="it-IT" sz="3000">
                <a:latin typeface="Arial" panose="020B0604020202020204" pitchFamily="34" charset="0"/>
              </a:rPr>
              <a:t>were analysed by nanoparticle tracking analyzer, scanning electron microscopy and atomic force microscopy. MiR-21 expression was evaluated by Real Time PCR and compared between groups by calculating the ΔΔCt statistic and the fold change, considering miR-16 as the housekeeping gene (Fig 1).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it-IT" sz="3000">
                <a:latin typeface="Arial" panose="020B0604020202020204" pitchFamily="34" charset="0"/>
              </a:rPr>
              <a:t>A total of 100 women were enrolled: 30 with early BC (EBC), 30 with metastatic BC on treatment progression (MBC), 30 cancer survivors on follow up </a:t>
            </a:r>
            <a:r>
              <a:rPr lang="en-GB" altLang="it-IT" sz="3000">
                <a:latin typeface="Arial" panose="020B0604020202020204" pitchFamily="34" charset="0"/>
              </a:rPr>
              <a:t>(FU) and 10 healthy donors (HD) as controls (Fig 2).</a:t>
            </a:r>
            <a:endParaRPr lang="en-US" altLang="it-IT" sz="300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Tx/>
              <a:buNone/>
            </a:pPr>
            <a:endParaRPr lang="en-US" altLang="it-IT" sz="3200">
              <a:latin typeface="Times" charset="0"/>
            </a:endParaRPr>
          </a:p>
        </p:txBody>
      </p:sp>
      <p:sp>
        <p:nvSpPr>
          <p:cNvPr id="3085" name="Rectangle 29">
            <a:extLst>
              <a:ext uri="{FF2B5EF4-FFF2-40B4-BE49-F238E27FC236}">
                <a16:creationId xmlns:a16="http://schemas.microsoft.com/office/drawing/2014/main" id="{F6817B40-E5F6-3045-C5D3-DE43DB095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825" y="2107406"/>
            <a:ext cx="27632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9" tIns="45696" rIns="91389" bIns="45696">
            <a:spAutoFit/>
          </a:bodyPr>
          <a:lstStyle/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it-IT" altLang="it-IT" sz="3200" dirty="0">
                <a:latin typeface="Tenorite" pitchFamily="2" charset="0"/>
              </a:rPr>
              <a:t>C. Omarini, V. Catani, A. Toss, I. Mastrolia, </a:t>
            </a:r>
            <a:r>
              <a:rPr lang="it-IT" altLang="it-IT" sz="3200" dirty="0" err="1">
                <a:latin typeface="Tenorite" pitchFamily="2" charset="0"/>
              </a:rPr>
              <a:t>F</a:t>
            </a:r>
            <a:r>
              <a:rPr lang="it-IT" altLang="it-IT" sz="3200" dirty="0">
                <a:latin typeface="Tenorite" pitchFamily="2" charset="0"/>
              </a:rPr>
              <a:t>. Banchelli, O. Ponzoni, M. Brucale, </a:t>
            </a:r>
            <a:r>
              <a:rPr lang="it-IT" altLang="it-IT" sz="3200" dirty="0" err="1">
                <a:latin typeface="Tenorite" pitchFamily="2" charset="0"/>
              </a:rPr>
              <a:t>F</a:t>
            </a:r>
            <a:r>
              <a:rPr lang="it-IT" altLang="it-IT" sz="3200" dirty="0">
                <a:latin typeface="Tenorite" pitchFamily="2" charset="0"/>
              </a:rPr>
              <a:t>. Valle, M. C. Baschieri, </a:t>
            </a:r>
            <a:r>
              <a:rPr lang="it-IT" altLang="it-IT" sz="3200" dirty="0" err="1">
                <a:latin typeface="Tenorite" pitchFamily="2" charset="0"/>
              </a:rPr>
              <a:t>R</a:t>
            </a:r>
            <a:r>
              <a:rPr lang="it-IT" altLang="it-IT" sz="3200" dirty="0">
                <a:latin typeface="Tenorite" pitchFamily="2" charset="0"/>
              </a:rPr>
              <a:t>. D’Amico, V. </a:t>
            </a:r>
            <a:r>
              <a:rPr lang="it-IT" altLang="it-IT" sz="3200" dirty="0" err="1">
                <a:latin typeface="Tenorite" pitchFamily="2" charset="0"/>
              </a:rPr>
              <a:t>Masciale</a:t>
            </a:r>
            <a:r>
              <a:rPr lang="it-IT" altLang="it-IT" sz="3200" dirty="0">
                <a:latin typeface="Tenorite" pitchFamily="2" charset="0"/>
              </a:rPr>
              <a:t>, </a:t>
            </a:r>
            <a:r>
              <a:rPr lang="it-IT" altLang="it-IT" sz="3200" dirty="0" err="1">
                <a:latin typeface="Tenorite" pitchFamily="2" charset="0"/>
              </a:rPr>
              <a:t>F</a:t>
            </a:r>
            <a:r>
              <a:rPr lang="it-IT" altLang="it-IT" sz="3200" dirty="0">
                <a:latin typeface="Tenorite" pitchFamily="2" charset="0"/>
              </a:rPr>
              <a:t>. Piacentini &amp; M. Dominici</a:t>
            </a:r>
            <a:endParaRPr lang="en-CA" altLang="it-IT" sz="3200" dirty="0">
              <a:latin typeface="Tenorite" pitchFamily="2" charset="0"/>
            </a:endParaRPr>
          </a:p>
        </p:txBody>
      </p:sp>
      <p:sp>
        <p:nvSpPr>
          <p:cNvPr id="25" name="Snip Diagonal Corner Rectangle 99">
            <a:extLst>
              <a:ext uri="{FF2B5EF4-FFF2-40B4-BE49-F238E27FC236}">
                <a16:creationId xmlns:a16="http://schemas.microsoft.com/office/drawing/2014/main" id="{4EC15481-54E7-AC74-5073-7E83F6722B4C}"/>
              </a:ext>
            </a:extLst>
          </p:cNvPr>
          <p:cNvSpPr/>
          <p:nvPr/>
        </p:nvSpPr>
        <p:spPr>
          <a:xfrm>
            <a:off x="12072937" y="6150769"/>
            <a:ext cx="21818600" cy="668338"/>
          </a:xfrm>
          <a:prstGeom prst="snip2DiagRect">
            <a:avLst>
              <a:gd name="adj1" fmla="val 18957"/>
              <a:gd name="adj2" fmla="val 16667"/>
            </a:avLst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9" tIns="45696" rIns="91389" bIns="45696" anchor="ctr"/>
          <a:lstStyle/>
          <a:p>
            <a:pPr algn="ctr" defTabSz="431716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>
                <a:solidFill>
                  <a:schemeClr val="bg1"/>
                </a:solidFill>
                <a:latin typeface="Tenorite" pitchFamily="2" charset="0"/>
                <a:cs typeface="Calibri" pitchFamily="34" charset="0"/>
              </a:rPr>
              <a:t>RESULTS</a:t>
            </a:r>
            <a:endParaRPr lang="en-US" sz="4400" b="1" dirty="0">
              <a:solidFill>
                <a:schemeClr val="bg1"/>
              </a:solidFill>
              <a:latin typeface="Tenorite" pitchFamily="2" charset="0"/>
              <a:cs typeface="Calibri" pitchFamily="34" charset="0"/>
            </a:endParaRPr>
          </a:p>
        </p:txBody>
      </p:sp>
      <p:pic>
        <p:nvPicPr>
          <p:cNvPr id="3087" name="Immagine 1">
            <a:extLst>
              <a:ext uri="{FF2B5EF4-FFF2-40B4-BE49-F238E27FC236}">
                <a16:creationId xmlns:a16="http://schemas.microsoft.com/office/drawing/2014/main" id="{5EBE4B33-7DC0-D2DD-D387-83A5F3E11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63563"/>
            <a:ext cx="3287712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Immagine 3">
            <a:extLst>
              <a:ext uri="{FF2B5EF4-FFF2-40B4-BE49-F238E27FC236}">
                <a16:creationId xmlns:a16="http://schemas.microsoft.com/office/drawing/2014/main" id="{6A3A59FD-35AA-7A01-BFF8-E7064DA5D5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6662" y="395288"/>
            <a:ext cx="1771651" cy="173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966CEFA-EE47-35AE-45A1-5348E0662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2691606"/>
            <a:ext cx="26776362" cy="1047750"/>
          </a:xfrm>
          <a:prstGeom prst="rect">
            <a:avLst/>
          </a:prstGeom>
          <a:noFill/>
          <a:ln>
            <a:noFill/>
          </a:ln>
        </p:spPr>
        <p:txBody>
          <a:bodyPr lIns="91389" tIns="45696" rIns="91389" bIns="45696">
            <a:spAutoFit/>
          </a:bodyPr>
          <a:lstStyle/>
          <a:p>
            <a:pPr algn="ctr" eaLnBrk="1" hangingPunct="1">
              <a:spcBef>
                <a:spcPts val="1200"/>
              </a:spcBef>
              <a:spcAft>
                <a:spcPts val="1200"/>
              </a:spcAft>
              <a:buSzPts val="1200"/>
              <a:defRPr/>
            </a:pPr>
            <a:r>
              <a:rPr lang="en-US" sz="2800" i="1" dirty="0">
                <a:latin typeface="Tenorite" pitchFamily="2" charset="0"/>
                <a:ea typeface="Times New Roman" panose="02020603050405020304" pitchFamily="18" charset="0"/>
                <a:cs typeface="Times" panose="02020603050405020304" pitchFamily="18" charset="0"/>
              </a:rPr>
              <a:t>Modena Cancer Center, Department of Oncology and Hematology, Division of Oncology, University Hospital of Modena, Italy</a:t>
            </a:r>
            <a:r>
              <a:rPr lang="it-IT" sz="2800" i="1" dirty="0">
                <a:latin typeface="Tenorite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800" i="1" dirty="0">
              <a:latin typeface="Tenorite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en-CA" sz="2400" dirty="0">
              <a:solidFill>
                <a:srgbClr val="0E1546"/>
              </a:solidFill>
              <a:latin typeface="Tenorite" pitchFamily="2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6633F85-503A-00F2-A12C-626191FF0032}"/>
              </a:ext>
            </a:extLst>
          </p:cNvPr>
          <p:cNvSpPr txBox="1"/>
          <p:nvPr/>
        </p:nvSpPr>
        <p:spPr>
          <a:xfrm>
            <a:off x="12287250" y="7244556"/>
            <a:ext cx="15536862" cy="197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3000" dirty="0"/>
              <a:t>No differences in EVs size and concentration among the four groups. 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3000" dirty="0"/>
              <a:t>Higher expression of miR-21 has been found in metastatic versus healthy controls </a:t>
            </a:r>
            <a:r>
              <a:rPr lang="pl-PL" sz="3000" dirty="0"/>
              <a:t>(FC=1.758, 95% CI 2.926 to 1.057</a:t>
            </a:r>
            <a:r>
              <a:rPr lang="it-IT" sz="3000" dirty="0"/>
              <a:t>; </a:t>
            </a:r>
            <a:r>
              <a:rPr lang="en-US" sz="3000" dirty="0"/>
              <a:t>p= 0.02) (Fig 3).</a:t>
            </a:r>
          </a:p>
          <a:p>
            <a:pPr algn="just">
              <a:defRPr/>
            </a:pPr>
            <a:endParaRPr lang="en-US" sz="3200" dirty="0"/>
          </a:p>
        </p:txBody>
      </p:sp>
      <p:sp>
        <p:nvSpPr>
          <p:cNvPr id="3111" name="CasellaDiTesto 9">
            <a:extLst>
              <a:ext uri="{FF2B5EF4-FFF2-40B4-BE49-F238E27FC236}">
                <a16:creationId xmlns:a16="http://schemas.microsoft.com/office/drawing/2014/main" id="{DED37D01-DEA5-5CAB-84E8-AAFAD5B23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22962" y="3529806"/>
            <a:ext cx="15773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Contact: 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  <a:hlinkClick r:id="rId5"/>
              </a:rPr>
              <a:t>omarini.claudia@aou.mo.it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; No </a:t>
            </a:r>
            <a:r>
              <a:rPr lang="it-IT" altLang="it-IT" sz="2200" i="1" dirty="0" err="1">
                <a:solidFill>
                  <a:schemeClr val="accent4">
                    <a:lumMod val="50000"/>
                  </a:schemeClr>
                </a:solidFill>
              </a:rPr>
              <a:t>conflicts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 of </a:t>
            </a:r>
            <a:r>
              <a:rPr lang="it-IT" altLang="it-IT" sz="2200" i="1" dirty="0" err="1">
                <a:solidFill>
                  <a:schemeClr val="accent4">
                    <a:lumMod val="50000"/>
                  </a:schemeClr>
                </a:solidFill>
              </a:rPr>
              <a:t>interest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 ti </a:t>
            </a:r>
            <a:r>
              <a:rPr lang="it-IT" altLang="it-IT" sz="2200" i="1" dirty="0" err="1">
                <a:solidFill>
                  <a:schemeClr val="accent4">
                    <a:lumMod val="50000"/>
                  </a:schemeClr>
                </a:solidFill>
              </a:rPr>
              <a:t>declare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; </a:t>
            </a:r>
            <a:r>
              <a:rPr lang="it-IT" altLang="it-IT" sz="2200" i="1" dirty="0" err="1">
                <a:solidFill>
                  <a:schemeClr val="accent4">
                    <a:lumMod val="50000"/>
                  </a:schemeClr>
                </a:solidFill>
              </a:rPr>
              <a:t>Funded</a:t>
            </a:r>
            <a:r>
              <a:rPr lang="it-IT" altLang="it-IT" sz="2200" i="1" dirty="0">
                <a:solidFill>
                  <a:schemeClr val="accent4">
                    <a:lumMod val="50000"/>
                  </a:schemeClr>
                </a:solidFill>
              </a:rPr>
              <a:t> by MIUR Dipartimenti Eccellenti 2022</a:t>
            </a:r>
          </a:p>
        </p:txBody>
      </p:sp>
      <p:sp>
        <p:nvSpPr>
          <p:cNvPr id="3114" name="CasellaDiTesto 6">
            <a:extLst>
              <a:ext uri="{FF2B5EF4-FFF2-40B4-BE49-F238E27FC236}">
                <a16:creationId xmlns:a16="http://schemas.microsoft.com/office/drawing/2014/main" id="{10A59BE2-E484-6A4A-FF06-F2D9BCE13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325" y="2162175"/>
            <a:ext cx="17145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it-IT" altLang="it-IT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 panose="02020603050405020304" pitchFamily="18" charset="0"/>
                <a:cs typeface="Times" panose="02020603050405020304" pitchFamily="18" charset="0"/>
              </a:rPr>
              <a:t>417P</a:t>
            </a:r>
          </a:p>
        </p:txBody>
      </p:sp>
      <p:pic>
        <p:nvPicPr>
          <p:cNvPr id="3093" name="Immagine 46">
            <a:extLst>
              <a:ext uri="{FF2B5EF4-FFF2-40B4-BE49-F238E27FC236}">
                <a16:creationId xmlns:a16="http://schemas.microsoft.com/office/drawing/2014/main" id="{9374162D-7FAD-42B9-65EC-E9B005C0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11754644"/>
            <a:ext cx="4695825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Immagine 47">
            <a:extLst>
              <a:ext uri="{FF2B5EF4-FFF2-40B4-BE49-F238E27FC236}">
                <a16:creationId xmlns:a16="http://schemas.microsoft.com/office/drawing/2014/main" id="{8C257AF0-D8F9-2797-8F6E-39516A3E5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t="8923" r="4744" b="5627"/>
          <a:stretch>
            <a:fillRect/>
          </a:stretch>
        </p:blipFill>
        <p:spPr bwMode="auto">
          <a:xfrm>
            <a:off x="6007100" y="11862594"/>
            <a:ext cx="5664200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5" name="CasellaDiTesto 6">
            <a:extLst>
              <a:ext uri="{FF2B5EF4-FFF2-40B4-BE49-F238E27FC236}">
                <a16:creationId xmlns:a16="http://schemas.microsoft.com/office/drawing/2014/main" id="{C918E8B2-5386-D4F5-F6EF-8F8A70225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2" y="15624969"/>
            <a:ext cx="5229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it-IT" sz="1800"/>
              <a:t>Fig 1. A image of the study design</a:t>
            </a:r>
            <a:endParaRPr lang="it-IT" altLang="it-IT" sz="1800"/>
          </a:p>
        </p:txBody>
      </p:sp>
      <p:sp>
        <p:nvSpPr>
          <p:cNvPr id="3096" name="CasellaDiTesto 49">
            <a:extLst>
              <a:ext uri="{FF2B5EF4-FFF2-40B4-BE49-F238E27FC236}">
                <a16:creationId xmlns:a16="http://schemas.microsoft.com/office/drawing/2014/main" id="{E69BBD16-2E60-FAFF-30BE-CE482C390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4100" y="15624969"/>
            <a:ext cx="5251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it-IT" sz="1800"/>
              <a:t>Figure 2. Flow chart of patients’ enrollment</a:t>
            </a:r>
            <a:endParaRPr lang="it-IT" altLang="it-IT" sz="1800" i="1"/>
          </a:p>
        </p:txBody>
      </p:sp>
      <p:pic>
        <p:nvPicPr>
          <p:cNvPr id="3097" name="Immagine 51">
            <a:extLst>
              <a:ext uri="{FF2B5EF4-FFF2-40B4-BE49-F238E27FC236}">
                <a16:creationId xmlns:a16="http://schemas.microsoft.com/office/drawing/2014/main" id="{11A68F2E-8E8F-628E-6BAE-9B51D8DEF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1325" y="8184356"/>
            <a:ext cx="5370512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8" name="Immagine 52">
            <a:extLst>
              <a:ext uri="{FF2B5EF4-FFF2-40B4-BE49-F238E27FC236}">
                <a16:creationId xmlns:a16="http://schemas.microsoft.com/office/drawing/2014/main" id="{74170C72-AB1A-E383-BEBA-7C136C47E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" r="1810" b="53265"/>
          <a:stretch>
            <a:fillRect/>
          </a:stretch>
        </p:blipFill>
        <p:spPr bwMode="auto">
          <a:xfrm>
            <a:off x="13984287" y="11211719"/>
            <a:ext cx="898207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C7163EC6-8C0B-2CE0-8559-CA04B9BB9312}"/>
              </a:ext>
            </a:extLst>
          </p:cNvPr>
          <p:cNvSpPr txBox="1"/>
          <p:nvPr/>
        </p:nvSpPr>
        <p:spPr>
          <a:xfrm>
            <a:off x="12319000" y="8725694"/>
            <a:ext cx="15859125" cy="3354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3000" dirty="0"/>
              <a:t>Considering BC subtype: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3000" dirty="0"/>
              <a:t>Higher miR-21 has been seen in HER2+ </a:t>
            </a:r>
            <a:r>
              <a:rPr lang="pl-PL" sz="3000" dirty="0"/>
              <a:t>(FC= 2.545, 95% CI 4.289 to 1.510; p=0.0005)</a:t>
            </a:r>
            <a:r>
              <a:rPr lang="it-IT" sz="3000" dirty="0"/>
              <a:t> </a:t>
            </a:r>
            <a:r>
              <a:rPr lang="en-US" sz="3000" dirty="0"/>
              <a:t>and HR+ MBC </a:t>
            </a:r>
            <a:r>
              <a:rPr lang="pl-PL" sz="3000" dirty="0"/>
              <a:t>(FC= 1.857, 95% CI 3.320 to</a:t>
            </a:r>
            <a:r>
              <a:rPr lang="it-IT" sz="3000" dirty="0"/>
              <a:t> </a:t>
            </a:r>
            <a:r>
              <a:rPr lang="pl-PL" sz="3000" dirty="0"/>
              <a:t>1.039; p=0.03</a:t>
            </a:r>
            <a:r>
              <a:rPr lang="it-IT" sz="3000" dirty="0"/>
              <a:t>)</a:t>
            </a:r>
            <a:r>
              <a:rPr lang="en-US" sz="3000" dirty="0"/>
              <a:t>  (Fig 4).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en-US" sz="3000" dirty="0"/>
              <a:t>In HER2+, miR-21 was significantly higher in those with active BC (early and metastatic) </a:t>
            </a:r>
            <a:r>
              <a:rPr lang="pl-PL" sz="3000" dirty="0"/>
              <a:t>(FC= 2.058, 95% CI 3.265 to 1.298; p=0.002)</a:t>
            </a:r>
            <a:r>
              <a:rPr lang="en-US" sz="3000" dirty="0"/>
              <a:t> compared to control group (Fig 4A).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it-IT" sz="3000" dirty="0"/>
          </a:p>
          <a:p>
            <a:pPr algn="just">
              <a:defRPr/>
            </a:pPr>
            <a:endParaRPr lang="en-US" sz="3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3100" name="Immagine 54">
            <a:extLst>
              <a:ext uri="{FF2B5EF4-FFF2-40B4-BE49-F238E27FC236}">
                <a16:creationId xmlns:a16="http://schemas.microsoft.com/office/drawing/2014/main" id="{188230E5-689E-1203-4397-40C5D4D63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75" r="50554" b="2711"/>
          <a:stretch>
            <a:fillRect/>
          </a:stretch>
        </p:blipFill>
        <p:spPr bwMode="auto">
          <a:xfrm>
            <a:off x="22964775" y="11211719"/>
            <a:ext cx="426085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1" name="CasellaDiTesto 57">
            <a:extLst>
              <a:ext uri="{FF2B5EF4-FFF2-40B4-BE49-F238E27FC236}">
                <a16:creationId xmlns:a16="http://schemas.microsoft.com/office/drawing/2014/main" id="{0AB882C9-5E93-2A76-06A7-178F0FF34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81325" y="7503319"/>
            <a:ext cx="5249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it-IT" sz="1800"/>
              <a:t>Figure 3</a:t>
            </a:r>
            <a:r>
              <a:rPr lang="en-US" altLang="it-IT" sz="1800" b="1"/>
              <a:t>. miR-21 expression: </a:t>
            </a:r>
            <a:r>
              <a:rPr lang="en-US" altLang="it-IT" sz="1800"/>
              <a:t>real Time PCR analysis of all BC patients</a:t>
            </a:r>
            <a:endParaRPr lang="it-IT" altLang="it-IT" sz="1800" i="1"/>
          </a:p>
        </p:txBody>
      </p:sp>
      <p:sp>
        <p:nvSpPr>
          <p:cNvPr id="3102" name="CasellaDiTesto 58">
            <a:extLst>
              <a:ext uri="{FF2B5EF4-FFF2-40B4-BE49-F238E27FC236}">
                <a16:creationId xmlns:a16="http://schemas.microsoft.com/office/drawing/2014/main" id="{0DD784FC-3558-2491-63EA-534448FAF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39962" y="11524456"/>
            <a:ext cx="52514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it-IT" sz="1800" dirty="0"/>
              <a:t>Figure 4. Real Time PCR analysis of BC subgroup. The expression of miR-21 was evaluated in (A) HER2+, (B) HR+ and (C) TNBC patients compared to HDs. A statistically significant difference is detected in MBC (p=0.0005) and active BC (p=0.002) in HER2+ subgroup and in MBC (p=0.03) for HR+ subgroup</a:t>
            </a:r>
            <a:endParaRPr lang="it-IT" altLang="it-IT" sz="1800" i="1" dirty="0"/>
          </a:p>
        </p:txBody>
      </p:sp>
      <p:pic>
        <p:nvPicPr>
          <p:cNvPr id="3103" name="Immagine 12">
            <a:extLst>
              <a:ext uri="{FF2B5EF4-FFF2-40B4-BE49-F238E27FC236}">
                <a16:creationId xmlns:a16="http://schemas.microsoft.com/office/drawing/2014/main" id="{C7A3340E-0D7E-E12F-0AD9-AD5B1746273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194" y="758824"/>
            <a:ext cx="3429000" cy="106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5548</TotalTime>
  <Words>542</Words>
  <Application>Microsoft Office PowerPoint</Application>
  <PresentationFormat>Personalizzato</PresentationFormat>
  <Paragraphs>23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10" baseType="lpstr">
      <vt:lpstr>MS PGothic</vt:lpstr>
      <vt:lpstr>MS PGothic</vt:lpstr>
      <vt:lpstr>Arial</vt:lpstr>
      <vt:lpstr>Calibri</vt:lpstr>
      <vt:lpstr>Tenorite</vt:lpstr>
      <vt:lpstr>Times</vt:lpstr>
      <vt:lpstr>Times New Roman</vt:lpstr>
      <vt:lpstr>Traditional Arabic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Pam</dc:creator>
  <cp:lastModifiedBy>Federico PIACENTINI</cp:lastModifiedBy>
  <cp:revision>454</cp:revision>
  <cp:lastPrinted>2017-08-03T16:07:29Z</cp:lastPrinted>
  <dcterms:created xsi:type="dcterms:W3CDTF">2014-01-31T16:53:30Z</dcterms:created>
  <dcterms:modified xsi:type="dcterms:W3CDTF">2024-10-15T14:45:03Z</dcterms:modified>
</cp:coreProperties>
</file>