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7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666A"/>
    <a:srgbClr val="2AC2AC"/>
    <a:srgbClr val="2993FF"/>
    <a:srgbClr val="FF3F5F"/>
    <a:srgbClr val="FFC000"/>
    <a:srgbClr val="7F739A"/>
    <a:srgbClr val="3BC7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224" y="7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B5B8BE-B803-169F-4413-FD4A69ED68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5957E5A-C6E5-F90F-8C70-24A66E7F58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5252C7-D1A2-D363-00BB-52D445DD7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A10E-7CD6-470A-B2C3-D6DF7F064F49}" type="datetimeFigureOut">
              <a:rPr lang="it-IT" smtClean="0"/>
              <a:t>27/11/2024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5EA8C03-EFA9-03DF-08D5-13FF689C5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9474029-7E23-F675-4198-0D02283C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3C71-8734-4993-9F85-2F5C79954D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9878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A82A2A-024B-A707-B6D6-AF6D952D0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A4EB5CD-EFEF-1EEA-F146-0EECF415F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2DB7BDA-BDA0-34AF-F340-3802346E6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A10E-7CD6-470A-B2C3-D6DF7F064F49}" type="datetimeFigureOut">
              <a:rPr lang="it-IT" smtClean="0"/>
              <a:t>27/11/2024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961F33B-EBE9-D6C5-903E-4F373C4C4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C9A9876-1405-0D72-0A98-8684CEB80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3C71-8734-4993-9F85-2F5C79954D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6539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6D57611-BC11-A5E2-A7A9-5484914B4B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6168B7-CC62-F4AB-4D36-2AA1F99470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6B7E3BE-6F35-92B7-5127-B5AB8D09D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A10E-7CD6-470A-B2C3-D6DF7F064F49}" type="datetimeFigureOut">
              <a:rPr lang="it-IT" smtClean="0"/>
              <a:t>27/11/2024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C6D047-FC2C-75AB-C0F4-97A996B0E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E9686BA-1F6C-D4BC-E120-141C81F3A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3C71-8734-4993-9F85-2F5C79954D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0983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92556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C50CBD-1D1F-56F2-4973-0992047AA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3A75CD8-3EE4-184C-7DD9-3F470587A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DE035DB-5076-69F7-C553-6A3413D82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A10E-7CD6-470A-B2C3-D6DF7F064F49}" type="datetimeFigureOut">
              <a:rPr lang="it-IT" smtClean="0"/>
              <a:t>27/11/2024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79D6B07-9ADE-17C0-DC42-9F48BB742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F2A0477-50A0-1268-3C4D-3595792B0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3C71-8734-4993-9F85-2F5C79954D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298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47FD27-9358-96D1-C2C6-E69540F78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89CCCE4-E779-6B34-61E1-E1ADF59BA9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1CB16EE-7D45-2C27-A654-15E2452B2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A10E-7CD6-470A-B2C3-D6DF7F064F49}" type="datetimeFigureOut">
              <a:rPr lang="it-IT" smtClean="0"/>
              <a:t>27/11/2024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7A31F5E-BB66-D4CC-A85C-F70748E70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61F8203-B428-3DB0-5548-85D4002C3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3C71-8734-4993-9F85-2F5C79954D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2815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1A2BCF-066D-E974-0C18-F2A561650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433DE97-22AC-DFDA-3D6F-603B214DA9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5519323-A5C5-27CE-AD50-271ACC6D26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DD6502B-9A19-E8EF-272C-9DA85553B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A10E-7CD6-470A-B2C3-D6DF7F064F49}" type="datetimeFigureOut">
              <a:rPr lang="it-IT" smtClean="0"/>
              <a:t>27/11/2024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FBB95B3-7228-9958-3E92-2350D6E5A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7A9FA05-8D91-ECB8-A2DA-611B1F277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3C71-8734-4993-9F85-2F5C79954D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5118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000046-E541-AD1A-0E92-2411A8BD8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AC81F14-E117-7CCA-7263-C38A9D9FE7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E234BF0-1775-1EEF-20BB-7F028DFDCC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C54B9B0-29AB-8CDA-59EE-E38BA0EE26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A214881-B1DC-5FCC-7992-E6989EEC51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3E72D7B-F9C8-BA01-B702-87E0FF9E0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A10E-7CD6-470A-B2C3-D6DF7F064F49}" type="datetimeFigureOut">
              <a:rPr lang="it-IT" smtClean="0"/>
              <a:t>27/11/2024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EE3A4A1-CE56-6496-E242-18B459C40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D292DCA-FB81-6C25-0194-7310CDD35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3C71-8734-4993-9F85-2F5C79954D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9467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8E14C2-0C7E-AFC8-B798-793574CBC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2EC33EA-8BBE-2750-2D7A-D02FA3854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A10E-7CD6-470A-B2C3-D6DF7F064F49}" type="datetimeFigureOut">
              <a:rPr lang="it-IT" smtClean="0"/>
              <a:t>27/11/2024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0858C7A-3C7F-466A-D32E-68A6120FA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0AB8E70-9D7D-AA79-B0A2-6F236A9DC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3C71-8734-4993-9F85-2F5C79954D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7203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0E30629-ABC2-BAD7-FEAF-2BF983898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A10E-7CD6-470A-B2C3-D6DF7F064F49}" type="datetimeFigureOut">
              <a:rPr lang="it-IT" smtClean="0"/>
              <a:t>27/11/2024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35D96F9-E5AC-D3E2-A510-E04B43015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B642B7B-1A95-FA6B-0716-C6558EDF6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3C71-8734-4993-9F85-2F5C79954D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390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59171C-7822-AD94-E884-9977937ED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F4EEFD8-112A-E552-3122-6A145DE1D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B39D756-EE55-3473-9B38-F8CEA4963D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D5B5065-2815-4CFD-F1AD-4DC3A60CE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A10E-7CD6-470A-B2C3-D6DF7F064F49}" type="datetimeFigureOut">
              <a:rPr lang="it-IT" smtClean="0"/>
              <a:t>27/11/2024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D4447F4-E737-7188-F86C-E39A65695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68AF09-AEBD-52F4-E6FD-29B8FF285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3C71-8734-4993-9F85-2F5C79954D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5323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ADF773-6189-B240-E197-66167EC2B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A42DB8C-22F5-1536-0F0D-0656161A24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DCBDA32-4DFF-6C5B-A929-6C638B4E38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8C09CF2-05B5-590A-BF89-F0B46AFB9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A10E-7CD6-470A-B2C3-D6DF7F064F49}" type="datetimeFigureOut">
              <a:rPr lang="it-IT" smtClean="0"/>
              <a:t>27/11/2024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3A59F9C-AA3D-E28A-CB14-AE67E8723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F1856EA-7FEB-6C1C-C3C2-486F8930C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3C71-8734-4993-9F85-2F5C79954D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586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1EC390F-84BF-37DE-BFC6-EDCA38DDD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E7B6C26-8CCE-C429-740F-04D8D03DC6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3F8707F-D9F0-968D-53A0-A0D6B94370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BBA10E-7CD6-470A-B2C3-D6DF7F064F49}" type="datetimeFigureOut">
              <a:rPr lang="it-IT" smtClean="0"/>
              <a:t>27/11/2024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3D0E9E7-514F-C0C2-9A58-B7303DE8F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9ECBE2F-2058-F4F2-3051-3B13A49439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223C71-8734-4993-9F85-2F5C79954D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7466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Arc 140">
            <a:extLst>
              <a:ext uri="{FF2B5EF4-FFF2-40B4-BE49-F238E27FC236}">
                <a16:creationId xmlns:a16="http://schemas.microsoft.com/office/drawing/2014/main" id="{208E530A-FD3D-DF54-7E90-4D0BF8A6F4C7}"/>
              </a:ext>
            </a:extLst>
          </p:cNvPr>
          <p:cNvSpPr/>
          <p:nvPr/>
        </p:nvSpPr>
        <p:spPr>
          <a:xfrm rot="16200000">
            <a:off x="3218730" y="1417349"/>
            <a:ext cx="5437868" cy="5920561"/>
          </a:xfrm>
          <a:prstGeom prst="arc">
            <a:avLst>
              <a:gd name="adj1" fmla="val 16201533"/>
              <a:gd name="adj2" fmla="val 5454165"/>
            </a:avLst>
          </a:prstGeom>
          <a:noFill/>
          <a:ln w="19050" cap="flat" cmpd="sng" algn="ctr">
            <a:solidFill>
              <a:srgbClr val="63666A"/>
            </a:solidFill>
            <a:prstDash val="solid"/>
          </a:ln>
          <a:effectLst/>
        </p:spPr>
        <p:txBody>
          <a:bodyPr lIns="91414" tIns="45707" rIns="91414" bIns="45707" rtlCol="0" anchor="ctr"/>
          <a:lstStyle/>
          <a:p>
            <a:pPr marL="0" marR="0" lvl="0" indent="0" algn="ctr" defTabSz="10312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  <a:cs typeface="+mn-cs"/>
            </a:endParaRPr>
          </a:p>
        </p:txBody>
      </p:sp>
      <p:grpSp>
        <p:nvGrpSpPr>
          <p:cNvPr id="2" name="Group 98">
            <a:extLst>
              <a:ext uri="{FF2B5EF4-FFF2-40B4-BE49-F238E27FC236}">
                <a16:creationId xmlns:a16="http://schemas.microsoft.com/office/drawing/2014/main" id="{006E1CA8-4E9F-65C2-DA0A-3B61571C1EAA}"/>
              </a:ext>
            </a:extLst>
          </p:cNvPr>
          <p:cNvGrpSpPr/>
          <p:nvPr/>
        </p:nvGrpSpPr>
        <p:grpSpPr>
          <a:xfrm>
            <a:off x="3984662" y="2349715"/>
            <a:ext cx="3925532" cy="4044325"/>
            <a:chOff x="654724" y="1776688"/>
            <a:chExt cx="1917878" cy="2258042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BED9EFB3-78FA-664B-A5C1-4759C32987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5649" y="1840152"/>
              <a:ext cx="1815066" cy="2147615"/>
            </a:xfrm>
            <a:custGeom>
              <a:avLst/>
              <a:gdLst/>
              <a:ahLst/>
              <a:cxnLst>
                <a:cxn ang="0">
                  <a:pos x="1032" y="692"/>
                </a:cxn>
                <a:cxn ang="0">
                  <a:pos x="1034" y="692"/>
                </a:cxn>
                <a:cxn ang="0">
                  <a:pos x="693" y="631"/>
                </a:cxn>
                <a:cxn ang="0">
                  <a:pos x="1034" y="692"/>
                </a:cxn>
                <a:cxn ang="0">
                  <a:pos x="1030" y="688"/>
                </a:cxn>
                <a:cxn ang="0">
                  <a:pos x="1311" y="688"/>
                </a:cxn>
                <a:cxn ang="0">
                  <a:pos x="797" y="352"/>
                </a:cxn>
                <a:cxn ang="0">
                  <a:pos x="1070" y="423"/>
                </a:cxn>
                <a:cxn ang="0">
                  <a:pos x="1430" y="958"/>
                </a:cxn>
                <a:cxn ang="0">
                  <a:pos x="1258" y="1420"/>
                </a:cxn>
                <a:cxn ang="0">
                  <a:pos x="709" y="1686"/>
                </a:cxn>
                <a:cxn ang="0">
                  <a:pos x="320" y="1465"/>
                </a:cxn>
                <a:cxn ang="0">
                  <a:pos x="0" y="516"/>
                </a:cxn>
                <a:cxn ang="0">
                  <a:pos x="1108" y="159"/>
                </a:cxn>
                <a:cxn ang="0">
                  <a:pos x="1127" y="950"/>
                </a:cxn>
                <a:cxn ang="0">
                  <a:pos x="1258" y="1420"/>
                </a:cxn>
                <a:cxn ang="0">
                  <a:pos x="1430" y="958"/>
                </a:cxn>
                <a:cxn ang="0">
                  <a:pos x="543" y="218"/>
                </a:cxn>
                <a:cxn ang="0">
                  <a:pos x="797" y="352"/>
                </a:cxn>
                <a:cxn ang="0">
                  <a:pos x="370" y="444"/>
                </a:cxn>
                <a:cxn ang="0">
                  <a:pos x="800" y="355"/>
                </a:cxn>
                <a:cxn ang="0">
                  <a:pos x="800" y="355"/>
                </a:cxn>
                <a:cxn ang="0">
                  <a:pos x="370" y="447"/>
                </a:cxn>
                <a:cxn ang="0">
                  <a:pos x="424" y="673"/>
                </a:cxn>
                <a:cxn ang="0">
                  <a:pos x="361" y="450"/>
                </a:cxn>
                <a:cxn ang="0">
                  <a:pos x="213" y="694"/>
                </a:cxn>
                <a:cxn ang="0">
                  <a:pos x="364" y="450"/>
                </a:cxn>
                <a:cxn ang="0">
                  <a:pos x="372" y="448"/>
                </a:cxn>
                <a:cxn ang="0">
                  <a:pos x="372" y="448"/>
                </a:cxn>
                <a:cxn ang="0">
                  <a:pos x="453" y="901"/>
                </a:cxn>
                <a:cxn ang="0">
                  <a:pos x="244" y="124"/>
                </a:cxn>
                <a:cxn ang="0">
                  <a:pos x="774" y="1179"/>
                </a:cxn>
                <a:cxn ang="0">
                  <a:pos x="564" y="1180"/>
                </a:cxn>
                <a:cxn ang="0">
                  <a:pos x="744" y="1453"/>
                </a:cxn>
                <a:cxn ang="0">
                  <a:pos x="774" y="1179"/>
                </a:cxn>
                <a:cxn ang="0">
                  <a:pos x="805" y="941"/>
                </a:cxn>
                <a:cxn ang="0">
                  <a:pos x="564" y="1180"/>
                </a:cxn>
                <a:cxn ang="0">
                  <a:pos x="454" y="904"/>
                </a:cxn>
                <a:cxn ang="0">
                  <a:pos x="446" y="915"/>
                </a:cxn>
                <a:cxn ang="0">
                  <a:pos x="744" y="1459"/>
                </a:cxn>
                <a:cxn ang="0">
                  <a:pos x="744" y="1459"/>
                </a:cxn>
                <a:cxn ang="0">
                  <a:pos x="456" y="903"/>
                </a:cxn>
                <a:cxn ang="0">
                  <a:pos x="442" y="904"/>
                </a:cxn>
                <a:cxn ang="0">
                  <a:pos x="506" y="1416"/>
                </a:cxn>
                <a:cxn ang="0">
                  <a:pos x="501" y="1686"/>
                </a:cxn>
                <a:cxn ang="0">
                  <a:pos x="805" y="941"/>
                </a:cxn>
              </a:cxnLst>
              <a:rect l="0" t="0" r="r" b="b"/>
              <a:pathLst>
                <a:path w="1430" h="1692">
                  <a:moveTo>
                    <a:pt x="1032" y="694"/>
                  </a:moveTo>
                  <a:lnTo>
                    <a:pt x="1034" y="692"/>
                  </a:lnTo>
                  <a:lnTo>
                    <a:pt x="1032" y="692"/>
                  </a:lnTo>
                  <a:lnTo>
                    <a:pt x="1032" y="694"/>
                  </a:lnTo>
                  <a:lnTo>
                    <a:pt x="1127" y="950"/>
                  </a:lnTo>
                  <a:moveTo>
                    <a:pt x="1034" y="692"/>
                  </a:moveTo>
                  <a:lnTo>
                    <a:pt x="1030" y="688"/>
                  </a:lnTo>
                  <a:lnTo>
                    <a:pt x="1032" y="692"/>
                  </a:lnTo>
                  <a:lnTo>
                    <a:pt x="693" y="631"/>
                  </a:lnTo>
                  <a:lnTo>
                    <a:pt x="803" y="358"/>
                  </a:lnTo>
                  <a:lnTo>
                    <a:pt x="1030" y="688"/>
                  </a:lnTo>
                  <a:moveTo>
                    <a:pt x="1034" y="692"/>
                  </a:moveTo>
                  <a:lnTo>
                    <a:pt x="1290" y="451"/>
                  </a:lnTo>
                  <a:lnTo>
                    <a:pt x="1070" y="423"/>
                  </a:lnTo>
                  <a:lnTo>
                    <a:pt x="1030" y="688"/>
                  </a:lnTo>
                  <a:lnTo>
                    <a:pt x="1030" y="688"/>
                  </a:lnTo>
                  <a:moveTo>
                    <a:pt x="1034" y="692"/>
                  </a:moveTo>
                  <a:lnTo>
                    <a:pt x="1311" y="688"/>
                  </a:lnTo>
                  <a:lnTo>
                    <a:pt x="1290" y="451"/>
                  </a:lnTo>
                  <a:moveTo>
                    <a:pt x="1108" y="159"/>
                  </a:moveTo>
                  <a:lnTo>
                    <a:pt x="797" y="352"/>
                  </a:lnTo>
                  <a:lnTo>
                    <a:pt x="799" y="352"/>
                  </a:lnTo>
                  <a:lnTo>
                    <a:pt x="805" y="354"/>
                  </a:lnTo>
                  <a:lnTo>
                    <a:pt x="1070" y="423"/>
                  </a:lnTo>
                  <a:lnTo>
                    <a:pt x="1108" y="159"/>
                  </a:lnTo>
                  <a:moveTo>
                    <a:pt x="1311" y="688"/>
                  </a:moveTo>
                  <a:lnTo>
                    <a:pt x="1430" y="958"/>
                  </a:lnTo>
                  <a:lnTo>
                    <a:pt x="1311" y="1035"/>
                  </a:lnTo>
                  <a:lnTo>
                    <a:pt x="1300" y="1234"/>
                  </a:lnTo>
                  <a:lnTo>
                    <a:pt x="1258" y="1420"/>
                  </a:lnTo>
                  <a:lnTo>
                    <a:pt x="1049" y="1421"/>
                  </a:lnTo>
                  <a:lnTo>
                    <a:pt x="948" y="1688"/>
                  </a:lnTo>
                  <a:lnTo>
                    <a:pt x="709" y="1686"/>
                  </a:lnTo>
                  <a:lnTo>
                    <a:pt x="501" y="1686"/>
                  </a:lnTo>
                  <a:lnTo>
                    <a:pt x="309" y="1692"/>
                  </a:lnTo>
                  <a:lnTo>
                    <a:pt x="320" y="1465"/>
                  </a:lnTo>
                  <a:lnTo>
                    <a:pt x="276" y="1180"/>
                  </a:lnTo>
                  <a:lnTo>
                    <a:pt x="61" y="932"/>
                  </a:lnTo>
                  <a:lnTo>
                    <a:pt x="0" y="516"/>
                  </a:lnTo>
                  <a:lnTo>
                    <a:pt x="244" y="124"/>
                  </a:lnTo>
                  <a:lnTo>
                    <a:pt x="745" y="0"/>
                  </a:lnTo>
                  <a:lnTo>
                    <a:pt x="1108" y="159"/>
                  </a:lnTo>
                  <a:lnTo>
                    <a:pt x="1290" y="451"/>
                  </a:lnTo>
                  <a:moveTo>
                    <a:pt x="1311" y="1035"/>
                  </a:moveTo>
                  <a:lnTo>
                    <a:pt x="1127" y="950"/>
                  </a:lnTo>
                  <a:lnTo>
                    <a:pt x="1300" y="1234"/>
                  </a:lnTo>
                  <a:lnTo>
                    <a:pt x="1008" y="1179"/>
                  </a:lnTo>
                  <a:lnTo>
                    <a:pt x="1258" y="1420"/>
                  </a:lnTo>
                  <a:moveTo>
                    <a:pt x="1311" y="688"/>
                  </a:moveTo>
                  <a:lnTo>
                    <a:pt x="1127" y="950"/>
                  </a:lnTo>
                  <a:lnTo>
                    <a:pt x="1430" y="958"/>
                  </a:lnTo>
                  <a:moveTo>
                    <a:pt x="244" y="124"/>
                  </a:moveTo>
                  <a:lnTo>
                    <a:pt x="541" y="220"/>
                  </a:lnTo>
                  <a:lnTo>
                    <a:pt x="543" y="218"/>
                  </a:lnTo>
                  <a:lnTo>
                    <a:pt x="745" y="0"/>
                  </a:lnTo>
                  <a:lnTo>
                    <a:pt x="797" y="352"/>
                  </a:lnTo>
                  <a:moveTo>
                    <a:pt x="797" y="352"/>
                  </a:moveTo>
                  <a:lnTo>
                    <a:pt x="797" y="352"/>
                  </a:lnTo>
                  <a:lnTo>
                    <a:pt x="541" y="220"/>
                  </a:lnTo>
                  <a:lnTo>
                    <a:pt x="370" y="444"/>
                  </a:lnTo>
                  <a:lnTo>
                    <a:pt x="370" y="447"/>
                  </a:lnTo>
                  <a:lnTo>
                    <a:pt x="372" y="447"/>
                  </a:lnTo>
                  <a:lnTo>
                    <a:pt x="800" y="355"/>
                  </a:lnTo>
                  <a:lnTo>
                    <a:pt x="799" y="352"/>
                  </a:lnTo>
                  <a:lnTo>
                    <a:pt x="803" y="354"/>
                  </a:lnTo>
                  <a:lnTo>
                    <a:pt x="800" y="355"/>
                  </a:lnTo>
                  <a:lnTo>
                    <a:pt x="803" y="358"/>
                  </a:lnTo>
                  <a:lnTo>
                    <a:pt x="805" y="354"/>
                  </a:lnTo>
                  <a:moveTo>
                    <a:pt x="370" y="447"/>
                  </a:moveTo>
                  <a:lnTo>
                    <a:pt x="372" y="448"/>
                  </a:lnTo>
                  <a:lnTo>
                    <a:pt x="372" y="448"/>
                  </a:lnTo>
                  <a:lnTo>
                    <a:pt x="424" y="673"/>
                  </a:lnTo>
                  <a:lnTo>
                    <a:pt x="693" y="631"/>
                  </a:lnTo>
                  <a:lnTo>
                    <a:pt x="372" y="447"/>
                  </a:lnTo>
                  <a:moveTo>
                    <a:pt x="361" y="450"/>
                  </a:moveTo>
                  <a:lnTo>
                    <a:pt x="0" y="516"/>
                  </a:lnTo>
                  <a:lnTo>
                    <a:pt x="212" y="695"/>
                  </a:lnTo>
                  <a:lnTo>
                    <a:pt x="213" y="694"/>
                  </a:lnTo>
                  <a:lnTo>
                    <a:pt x="366" y="450"/>
                  </a:lnTo>
                  <a:lnTo>
                    <a:pt x="366" y="448"/>
                  </a:lnTo>
                  <a:lnTo>
                    <a:pt x="364" y="450"/>
                  </a:lnTo>
                  <a:lnTo>
                    <a:pt x="367" y="448"/>
                  </a:lnTo>
                  <a:lnTo>
                    <a:pt x="370" y="447"/>
                  </a:lnTo>
                  <a:moveTo>
                    <a:pt x="372" y="448"/>
                  </a:moveTo>
                  <a:lnTo>
                    <a:pt x="367" y="448"/>
                  </a:lnTo>
                  <a:moveTo>
                    <a:pt x="366" y="448"/>
                  </a:moveTo>
                  <a:lnTo>
                    <a:pt x="372" y="448"/>
                  </a:lnTo>
                  <a:moveTo>
                    <a:pt x="213" y="694"/>
                  </a:moveTo>
                  <a:lnTo>
                    <a:pt x="424" y="673"/>
                  </a:lnTo>
                  <a:lnTo>
                    <a:pt x="453" y="901"/>
                  </a:lnTo>
                  <a:lnTo>
                    <a:pt x="212" y="695"/>
                  </a:lnTo>
                  <a:lnTo>
                    <a:pt x="61" y="932"/>
                  </a:lnTo>
                  <a:moveTo>
                    <a:pt x="244" y="124"/>
                  </a:moveTo>
                  <a:lnTo>
                    <a:pt x="370" y="444"/>
                  </a:lnTo>
                  <a:moveTo>
                    <a:pt x="744" y="1453"/>
                  </a:moveTo>
                  <a:lnTo>
                    <a:pt x="774" y="1179"/>
                  </a:lnTo>
                  <a:lnTo>
                    <a:pt x="564" y="1180"/>
                  </a:lnTo>
                  <a:lnTo>
                    <a:pt x="744" y="1453"/>
                  </a:lnTo>
                  <a:moveTo>
                    <a:pt x="564" y="1180"/>
                  </a:moveTo>
                  <a:lnTo>
                    <a:pt x="506" y="1416"/>
                  </a:lnTo>
                  <a:lnTo>
                    <a:pt x="744" y="1459"/>
                  </a:lnTo>
                  <a:lnTo>
                    <a:pt x="744" y="1453"/>
                  </a:lnTo>
                  <a:moveTo>
                    <a:pt x="1008" y="1179"/>
                  </a:moveTo>
                  <a:lnTo>
                    <a:pt x="805" y="941"/>
                  </a:lnTo>
                  <a:lnTo>
                    <a:pt x="774" y="1179"/>
                  </a:lnTo>
                  <a:lnTo>
                    <a:pt x="1008" y="1179"/>
                  </a:lnTo>
                  <a:lnTo>
                    <a:pt x="1127" y="950"/>
                  </a:lnTo>
                  <a:lnTo>
                    <a:pt x="805" y="941"/>
                  </a:lnTo>
                  <a:lnTo>
                    <a:pt x="454" y="904"/>
                  </a:lnTo>
                  <a:lnTo>
                    <a:pt x="446" y="915"/>
                  </a:lnTo>
                  <a:lnTo>
                    <a:pt x="564" y="1180"/>
                  </a:lnTo>
                  <a:lnTo>
                    <a:pt x="805" y="941"/>
                  </a:lnTo>
                  <a:lnTo>
                    <a:pt x="693" y="631"/>
                  </a:lnTo>
                  <a:lnTo>
                    <a:pt x="454" y="904"/>
                  </a:lnTo>
                  <a:lnTo>
                    <a:pt x="454" y="903"/>
                  </a:lnTo>
                  <a:lnTo>
                    <a:pt x="442" y="904"/>
                  </a:lnTo>
                  <a:lnTo>
                    <a:pt x="446" y="915"/>
                  </a:lnTo>
                  <a:lnTo>
                    <a:pt x="276" y="1180"/>
                  </a:lnTo>
                  <a:lnTo>
                    <a:pt x="564" y="1180"/>
                  </a:lnTo>
                  <a:moveTo>
                    <a:pt x="744" y="1459"/>
                  </a:moveTo>
                  <a:lnTo>
                    <a:pt x="1049" y="1421"/>
                  </a:lnTo>
                  <a:lnTo>
                    <a:pt x="1008" y="1179"/>
                  </a:lnTo>
                  <a:lnTo>
                    <a:pt x="744" y="1459"/>
                  </a:lnTo>
                  <a:lnTo>
                    <a:pt x="948" y="1688"/>
                  </a:lnTo>
                  <a:moveTo>
                    <a:pt x="454" y="903"/>
                  </a:moveTo>
                  <a:lnTo>
                    <a:pt x="456" y="903"/>
                  </a:lnTo>
                  <a:lnTo>
                    <a:pt x="453" y="901"/>
                  </a:lnTo>
                  <a:lnTo>
                    <a:pt x="454" y="903"/>
                  </a:lnTo>
                  <a:moveTo>
                    <a:pt x="442" y="904"/>
                  </a:moveTo>
                  <a:lnTo>
                    <a:pt x="61" y="932"/>
                  </a:lnTo>
                  <a:moveTo>
                    <a:pt x="276" y="1180"/>
                  </a:moveTo>
                  <a:lnTo>
                    <a:pt x="506" y="1416"/>
                  </a:lnTo>
                  <a:moveTo>
                    <a:pt x="709" y="1686"/>
                  </a:moveTo>
                  <a:lnTo>
                    <a:pt x="744" y="1459"/>
                  </a:lnTo>
                  <a:lnTo>
                    <a:pt x="501" y="1686"/>
                  </a:lnTo>
                  <a:lnTo>
                    <a:pt x="506" y="1416"/>
                  </a:lnTo>
                  <a:lnTo>
                    <a:pt x="309" y="1692"/>
                  </a:lnTo>
                  <a:moveTo>
                    <a:pt x="805" y="941"/>
                  </a:moveTo>
                  <a:lnTo>
                    <a:pt x="1032" y="694"/>
                  </a:lnTo>
                </a:path>
              </a:pathLst>
            </a:custGeom>
            <a:noFill/>
            <a:ln w="9525" cap="rnd">
              <a:solidFill>
                <a:srgbClr val="63666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312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  <a:cs typeface="+mn-cs"/>
              </a:endParaRPr>
            </a:p>
          </p:txBody>
        </p:sp>
        <p:grpSp>
          <p:nvGrpSpPr>
            <p:cNvPr id="4" name="Group 81">
              <a:extLst>
                <a:ext uri="{FF2B5EF4-FFF2-40B4-BE49-F238E27FC236}">
                  <a16:creationId xmlns:a16="http://schemas.microsoft.com/office/drawing/2014/main" id="{9F316DBB-8BC0-7C08-356E-18049FC3490D}"/>
                </a:ext>
              </a:extLst>
            </p:cNvPr>
            <p:cNvGrpSpPr/>
            <p:nvPr/>
          </p:nvGrpSpPr>
          <p:grpSpPr>
            <a:xfrm>
              <a:off x="654724" y="1776688"/>
              <a:ext cx="1917878" cy="2258042"/>
              <a:chOff x="3371851" y="1649413"/>
              <a:chExt cx="2398713" cy="2824162"/>
            </a:xfrm>
          </p:grpSpPr>
          <p:sp>
            <p:nvSpPr>
              <p:cNvPr id="5" name="Freeform 6">
                <a:extLst>
                  <a:ext uri="{FF2B5EF4-FFF2-40B4-BE49-F238E27FC236}">
                    <a16:creationId xmlns:a16="http://schemas.microsoft.com/office/drawing/2014/main" id="{1437C419-34E7-BB80-05A2-912A62095A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5076" y="1862138"/>
                <a:ext cx="130175" cy="130175"/>
              </a:xfrm>
              <a:custGeom>
                <a:avLst/>
                <a:gdLst/>
                <a:ahLst/>
                <a:cxnLst>
                  <a:cxn ang="0">
                    <a:pos x="46" y="46"/>
                  </a:cxn>
                  <a:cxn ang="0">
                    <a:pos x="27" y="54"/>
                  </a:cxn>
                  <a:cxn ang="0">
                    <a:pos x="8" y="46"/>
                  </a:cxn>
                  <a:cxn ang="0">
                    <a:pos x="0" y="27"/>
                  </a:cxn>
                  <a:cxn ang="0">
                    <a:pos x="8" y="8"/>
                  </a:cxn>
                  <a:cxn ang="0">
                    <a:pos x="27" y="0"/>
                  </a:cxn>
                  <a:cxn ang="0">
                    <a:pos x="46" y="8"/>
                  </a:cxn>
                  <a:cxn ang="0">
                    <a:pos x="54" y="27"/>
                  </a:cxn>
                  <a:cxn ang="0">
                    <a:pos x="46" y="46"/>
                  </a:cxn>
                </a:cxnLst>
                <a:rect l="0" t="0" r="r" b="b"/>
                <a:pathLst>
                  <a:path w="54" h="54">
                    <a:moveTo>
                      <a:pt x="46" y="46"/>
                    </a:moveTo>
                    <a:cubicBezTo>
                      <a:pt x="41" y="51"/>
                      <a:pt x="34" y="54"/>
                      <a:pt x="27" y="54"/>
                    </a:cubicBezTo>
                    <a:cubicBezTo>
                      <a:pt x="20" y="54"/>
                      <a:pt x="13" y="51"/>
                      <a:pt x="8" y="46"/>
                    </a:cubicBezTo>
                    <a:cubicBezTo>
                      <a:pt x="3" y="41"/>
                      <a:pt x="0" y="34"/>
                      <a:pt x="0" y="27"/>
                    </a:cubicBezTo>
                    <a:cubicBezTo>
                      <a:pt x="0" y="20"/>
                      <a:pt x="3" y="13"/>
                      <a:pt x="8" y="8"/>
                    </a:cubicBezTo>
                    <a:cubicBezTo>
                      <a:pt x="13" y="3"/>
                      <a:pt x="20" y="0"/>
                      <a:pt x="27" y="0"/>
                    </a:cubicBezTo>
                    <a:cubicBezTo>
                      <a:pt x="34" y="0"/>
                      <a:pt x="41" y="3"/>
                      <a:pt x="46" y="8"/>
                    </a:cubicBezTo>
                    <a:cubicBezTo>
                      <a:pt x="51" y="13"/>
                      <a:pt x="54" y="20"/>
                      <a:pt x="54" y="27"/>
                    </a:cubicBezTo>
                    <a:cubicBezTo>
                      <a:pt x="54" y="34"/>
                      <a:pt x="51" y="41"/>
                      <a:pt x="46" y="46"/>
                    </a:cubicBezTo>
                    <a:close/>
                  </a:path>
                </a:pathLst>
              </a:custGeom>
              <a:solidFill>
                <a:srgbClr val="FF3F5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6" name="Freeform 7">
                <a:extLst>
                  <a:ext uri="{FF2B5EF4-FFF2-40B4-BE49-F238E27FC236}">
                    <a16:creationId xmlns:a16="http://schemas.microsoft.com/office/drawing/2014/main" id="{C11FCE15-77FB-909D-FAF7-252E7DDC0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8026" y="1649413"/>
                <a:ext cx="188913" cy="188912"/>
              </a:xfrm>
              <a:custGeom>
                <a:avLst/>
                <a:gdLst/>
                <a:ahLst/>
                <a:cxnLst>
                  <a:cxn ang="0">
                    <a:pos x="11" y="11"/>
                  </a:cxn>
                  <a:cxn ang="0">
                    <a:pos x="39" y="0"/>
                  </a:cxn>
                  <a:cxn ang="0">
                    <a:pos x="66" y="11"/>
                  </a:cxn>
                  <a:cxn ang="0">
                    <a:pos x="78" y="39"/>
                  </a:cxn>
                  <a:cxn ang="0">
                    <a:pos x="66" y="66"/>
                  </a:cxn>
                  <a:cxn ang="0">
                    <a:pos x="39" y="78"/>
                  </a:cxn>
                  <a:cxn ang="0">
                    <a:pos x="11" y="66"/>
                  </a:cxn>
                  <a:cxn ang="0">
                    <a:pos x="0" y="39"/>
                  </a:cxn>
                  <a:cxn ang="0">
                    <a:pos x="11" y="11"/>
                  </a:cxn>
                </a:cxnLst>
                <a:rect l="0" t="0" r="r" b="b"/>
                <a:pathLst>
                  <a:path w="78" h="78">
                    <a:moveTo>
                      <a:pt x="11" y="11"/>
                    </a:moveTo>
                    <a:cubicBezTo>
                      <a:pt x="19" y="4"/>
                      <a:pt x="28" y="0"/>
                      <a:pt x="39" y="0"/>
                    </a:cubicBezTo>
                    <a:cubicBezTo>
                      <a:pt x="50" y="0"/>
                      <a:pt x="59" y="4"/>
                      <a:pt x="66" y="11"/>
                    </a:cubicBezTo>
                    <a:cubicBezTo>
                      <a:pt x="74" y="19"/>
                      <a:pt x="78" y="28"/>
                      <a:pt x="78" y="39"/>
                    </a:cubicBezTo>
                    <a:cubicBezTo>
                      <a:pt x="78" y="50"/>
                      <a:pt x="74" y="59"/>
                      <a:pt x="66" y="66"/>
                    </a:cubicBezTo>
                    <a:cubicBezTo>
                      <a:pt x="59" y="74"/>
                      <a:pt x="50" y="78"/>
                      <a:pt x="39" y="78"/>
                    </a:cubicBezTo>
                    <a:cubicBezTo>
                      <a:pt x="28" y="78"/>
                      <a:pt x="19" y="74"/>
                      <a:pt x="11" y="66"/>
                    </a:cubicBezTo>
                    <a:cubicBezTo>
                      <a:pt x="4" y="59"/>
                      <a:pt x="0" y="50"/>
                      <a:pt x="0" y="39"/>
                    </a:cubicBezTo>
                    <a:cubicBezTo>
                      <a:pt x="0" y="28"/>
                      <a:pt x="4" y="19"/>
                      <a:pt x="11" y="11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7" name="Freeform 8">
                <a:extLst>
                  <a:ext uri="{FF2B5EF4-FFF2-40B4-BE49-F238E27FC236}">
                    <a16:creationId xmlns:a16="http://schemas.microsoft.com/office/drawing/2014/main" id="{CCF9CFED-54DC-6198-6F10-62940643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2913" y="2024063"/>
                <a:ext cx="107950" cy="106362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</a:cxnLst>
                <a:rect l="0" t="0" r="r" b="b"/>
                <a:pathLst>
                  <a:path w="44" h="44">
                    <a:moveTo>
                      <a:pt x="6" y="6"/>
                    </a:move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lose/>
                  </a:path>
                </a:pathLst>
              </a:custGeom>
              <a:solidFill>
                <a:srgbClr val="2993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8" name="Freeform 9">
                <a:extLst>
                  <a:ext uri="{FF2B5EF4-FFF2-40B4-BE49-F238E27FC236}">
                    <a16:creationId xmlns:a16="http://schemas.microsoft.com/office/drawing/2014/main" id="{122DF8E5-B6AF-3B63-D4B1-C7F3E1D80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613" y="1927225"/>
                <a:ext cx="106363" cy="106362"/>
              </a:xfrm>
              <a:custGeom>
                <a:avLst/>
                <a:gdLst/>
                <a:ahLst/>
                <a:cxnLst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</a:cxnLst>
                <a:rect l="0" t="0" r="r" b="b"/>
                <a:pathLst>
                  <a:path w="44" h="44">
                    <a:moveTo>
                      <a:pt x="44" y="22"/>
                    </a:move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lose/>
                  </a:path>
                </a:pathLst>
              </a:custGeom>
              <a:solidFill>
                <a:srgbClr val="3BC7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3EEAE989-A853-F2E9-FD86-DA9C282768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5876" y="2333625"/>
                <a:ext cx="106363" cy="106362"/>
              </a:xfrm>
              <a:custGeom>
                <a:avLst/>
                <a:gdLst/>
                <a:ahLst/>
                <a:cxnLst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</a:cxnLst>
                <a:rect l="0" t="0" r="r" b="b"/>
                <a:pathLst>
                  <a:path w="44" h="44">
                    <a:moveTo>
                      <a:pt x="6" y="37"/>
                    </a:move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lose/>
                  </a:path>
                </a:pathLst>
              </a:custGeom>
              <a:solidFill>
                <a:srgbClr val="2AC2A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02B8EDE-1AC6-2D06-BAEC-8516FAA0A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226" y="2774950"/>
                <a:ext cx="106363" cy="106362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E94BB979-3FFB-18E4-E9AC-338BD7E0B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5551" y="2774950"/>
                <a:ext cx="106363" cy="106362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</a:cxnLst>
                <a:rect l="0" t="0" r="r" b="b"/>
                <a:pathLst>
                  <a:path w="44" h="44">
                    <a:moveTo>
                      <a:pt x="6" y="6"/>
                    </a:move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lose/>
                  </a:path>
                </a:pathLst>
              </a:custGeom>
              <a:solidFill>
                <a:srgbClr val="FF3F5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FC8B477C-AD69-555E-EA53-2DD849AA69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0626" y="2779713"/>
                <a:ext cx="106363" cy="106362"/>
              </a:xfrm>
              <a:custGeom>
                <a:avLst/>
                <a:gdLst/>
                <a:ahLst/>
                <a:cxnLst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</a:cxnLst>
                <a:rect l="0" t="0" r="r" b="b"/>
                <a:pathLst>
                  <a:path w="44" h="44">
                    <a:moveTo>
                      <a:pt x="38" y="6"/>
                    </a:move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lose/>
                  </a:path>
                </a:pathLst>
              </a:custGeom>
              <a:solidFill>
                <a:srgbClr val="2AC2A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DD907D2F-21C8-E4D8-4EA6-9C95CBFB79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176" y="2743200"/>
                <a:ext cx="106363" cy="106362"/>
              </a:xfrm>
              <a:custGeom>
                <a:avLst/>
                <a:gdLst/>
                <a:ahLst/>
                <a:cxnLst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</a:cxnLst>
                <a:rect l="0" t="0" r="r" b="b"/>
                <a:pathLst>
                  <a:path w="44" h="44">
                    <a:moveTo>
                      <a:pt x="6" y="37"/>
                    </a:move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lose/>
                  </a:path>
                </a:pathLst>
              </a:custGeom>
              <a:solidFill>
                <a:srgbClr val="FF3F5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14" name="Freeform 15">
                <a:extLst>
                  <a:ext uri="{FF2B5EF4-FFF2-40B4-BE49-F238E27FC236}">
                    <a16:creationId xmlns:a16="http://schemas.microsoft.com/office/drawing/2014/main" id="{5C059DC5-EF83-E7D9-CFC4-C8C9A5C16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8676" y="3135313"/>
                <a:ext cx="174625" cy="174625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11" y="10"/>
                  </a:cxn>
                  <a:cxn ang="0">
                    <a:pos x="36" y="0"/>
                  </a:cxn>
                  <a:cxn ang="0">
                    <a:pos x="62" y="10"/>
                  </a:cxn>
                  <a:cxn ang="0">
                    <a:pos x="72" y="36"/>
                  </a:cxn>
                  <a:cxn ang="0">
                    <a:pos x="62" y="61"/>
                  </a:cxn>
                  <a:cxn ang="0">
                    <a:pos x="36" y="72"/>
                  </a:cxn>
                  <a:cxn ang="0">
                    <a:pos x="11" y="61"/>
                  </a:cxn>
                  <a:cxn ang="0">
                    <a:pos x="0" y="36"/>
                  </a:cxn>
                </a:cxnLst>
                <a:rect l="0" t="0" r="r" b="b"/>
                <a:pathLst>
                  <a:path w="72" h="72">
                    <a:moveTo>
                      <a:pt x="0" y="36"/>
                    </a:moveTo>
                    <a:cubicBezTo>
                      <a:pt x="0" y="26"/>
                      <a:pt x="4" y="17"/>
                      <a:pt x="11" y="10"/>
                    </a:cubicBezTo>
                    <a:cubicBezTo>
                      <a:pt x="18" y="3"/>
                      <a:pt x="26" y="0"/>
                      <a:pt x="36" y="0"/>
                    </a:cubicBezTo>
                    <a:cubicBezTo>
                      <a:pt x="46" y="0"/>
                      <a:pt x="55" y="3"/>
                      <a:pt x="62" y="10"/>
                    </a:cubicBezTo>
                    <a:cubicBezTo>
                      <a:pt x="69" y="17"/>
                      <a:pt x="72" y="26"/>
                      <a:pt x="72" y="36"/>
                    </a:cubicBezTo>
                    <a:cubicBezTo>
                      <a:pt x="72" y="46"/>
                      <a:pt x="69" y="54"/>
                      <a:pt x="62" y="61"/>
                    </a:cubicBezTo>
                    <a:cubicBezTo>
                      <a:pt x="55" y="68"/>
                      <a:pt x="46" y="72"/>
                      <a:pt x="36" y="72"/>
                    </a:cubicBezTo>
                    <a:cubicBezTo>
                      <a:pt x="26" y="72"/>
                      <a:pt x="18" y="68"/>
                      <a:pt x="11" y="61"/>
                    </a:cubicBezTo>
                    <a:cubicBezTo>
                      <a:pt x="4" y="54"/>
                      <a:pt x="0" y="46"/>
                      <a:pt x="0" y="36"/>
                    </a:cubicBezTo>
                    <a:close/>
                  </a:path>
                </a:pathLst>
              </a:custGeom>
              <a:solidFill>
                <a:srgbClr val="7F739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15" name="Freeform 16">
                <a:extLst>
                  <a:ext uri="{FF2B5EF4-FFF2-40B4-BE49-F238E27FC236}">
                    <a16:creationId xmlns:a16="http://schemas.microsoft.com/office/drawing/2014/main" id="{F475DC9C-4845-3EBE-99DF-2542656099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3188" y="3182938"/>
                <a:ext cx="106363" cy="107950"/>
              </a:xfrm>
              <a:custGeom>
                <a:avLst/>
                <a:gdLst/>
                <a:ahLst/>
                <a:cxnLst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</a:cxnLst>
                <a:rect l="0" t="0" r="r" b="b"/>
                <a:pathLst>
                  <a:path w="44" h="44">
                    <a:moveTo>
                      <a:pt x="38" y="6"/>
                    </a:move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lose/>
                  </a:path>
                </a:pathLst>
              </a:custGeom>
              <a:solidFill>
                <a:srgbClr val="2993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16" name="Freeform 17">
                <a:extLst>
                  <a:ext uri="{FF2B5EF4-FFF2-40B4-BE49-F238E27FC236}">
                    <a16:creationId xmlns:a16="http://schemas.microsoft.com/office/drawing/2014/main" id="{937115B9-5C31-9CF6-A9B0-37F4FA2D0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1163" y="3333750"/>
                <a:ext cx="76200" cy="77787"/>
              </a:xfrm>
              <a:custGeom>
                <a:avLst/>
                <a:gdLst/>
                <a:ahLst/>
                <a:cxnLst>
                  <a:cxn ang="0">
                    <a:pos x="5" y="27"/>
                  </a:cxn>
                  <a:cxn ang="0">
                    <a:pos x="0" y="16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27" y="4"/>
                  </a:cxn>
                  <a:cxn ang="0">
                    <a:pos x="32" y="16"/>
                  </a:cxn>
                  <a:cxn ang="0">
                    <a:pos x="27" y="27"/>
                  </a:cxn>
                  <a:cxn ang="0">
                    <a:pos x="16" y="32"/>
                  </a:cxn>
                  <a:cxn ang="0">
                    <a:pos x="5" y="27"/>
                  </a:cxn>
                </a:cxnLst>
                <a:rect l="0" t="0" r="r" b="b"/>
                <a:pathLst>
                  <a:path w="32" h="32">
                    <a:moveTo>
                      <a:pt x="5" y="27"/>
                    </a:moveTo>
                    <a:cubicBezTo>
                      <a:pt x="1" y="24"/>
                      <a:pt x="0" y="20"/>
                      <a:pt x="0" y="16"/>
                    </a:cubicBezTo>
                    <a:cubicBezTo>
                      <a:pt x="0" y="11"/>
                      <a:pt x="1" y="8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0" y="8"/>
                      <a:pt x="32" y="11"/>
                      <a:pt x="32" y="16"/>
                    </a:cubicBezTo>
                    <a:cubicBezTo>
                      <a:pt x="32" y="20"/>
                      <a:pt x="30" y="24"/>
                      <a:pt x="27" y="27"/>
                    </a:cubicBezTo>
                    <a:cubicBezTo>
                      <a:pt x="24" y="30"/>
                      <a:pt x="20" y="32"/>
                      <a:pt x="16" y="32"/>
                    </a:cubicBezTo>
                    <a:cubicBezTo>
                      <a:pt x="12" y="32"/>
                      <a:pt x="8" y="30"/>
                      <a:pt x="5" y="27"/>
                    </a:cubicBezTo>
                    <a:close/>
                  </a:path>
                </a:pathLst>
              </a:custGeom>
              <a:solidFill>
                <a:srgbClr val="FF3F5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17" name="Freeform 18">
                <a:extLst>
                  <a:ext uri="{FF2B5EF4-FFF2-40B4-BE49-F238E27FC236}">
                    <a16:creationId xmlns:a16="http://schemas.microsoft.com/office/drawing/2014/main" id="{39A2EFF8-7DE0-4BFC-798C-0480808045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0913" y="3154363"/>
                <a:ext cx="106363" cy="106362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lose/>
                  </a:path>
                </a:pathLst>
              </a:custGeom>
              <a:solidFill>
                <a:srgbClr val="3BC7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18" name="Freeform 19">
                <a:extLst>
                  <a:ext uri="{FF2B5EF4-FFF2-40B4-BE49-F238E27FC236}">
                    <a16:creationId xmlns:a16="http://schemas.microsoft.com/office/drawing/2014/main" id="{0EBE5B95-E3EA-F007-3C94-5214F79232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0001" y="3529013"/>
                <a:ext cx="147638" cy="147637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52" y="9"/>
                  </a:cxn>
                  <a:cxn ang="0">
                    <a:pos x="61" y="30"/>
                  </a:cxn>
                  <a:cxn ang="0">
                    <a:pos x="52" y="52"/>
                  </a:cxn>
                  <a:cxn ang="0">
                    <a:pos x="31" y="61"/>
                  </a:cxn>
                  <a:cxn ang="0">
                    <a:pos x="9" y="52"/>
                  </a:cxn>
                  <a:cxn ang="0">
                    <a:pos x="0" y="30"/>
                  </a:cxn>
                  <a:cxn ang="0">
                    <a:pos x="9" y="9"/>
                  </a:cxn>
                  <a:cxn ang="0">
                    <a:pos x="31" y="0"/>
                  </a:cxn>
                </a:cxnLst>
                <a:rect l="0" t="0" r="r" b="b"/>
                <a:pathLst>
                  <a:path w="61" h="61">
                    <a:moveTo>
                      <a:pt x="31" y="0"/>
                    </a:moveTo>
                    <a:cubicBezTo>
                      <a:pt x="39" y="0"/>
                      <a:pt x="46" y="3"/>
                      <a:pt x="52" y="9"/>
                    </a:cubicBezTo>
                    <a:cubicBezTo>
                      <a:pt x="58" y="15"/>
                      <a:pt x="61" y="22"/>
                      <a:pt x="61" y="30"/>
                    </a:cubicBezTo>
                    <a:cubicBezTo>
                      <a:pt x="61" y="39"/>
                      <a:pt x="58" y="46"/>
                      <a:pt x="52" y="52"/>
                    </a:cubicBezTo>
                    <a:cubicBezTo>
                      <a:pt x="46" y="58"/>
                      <a:pt x="39" y="61"/>
                      <a:pt x="31" y="61"/>
                    </a:cubicBezTo>
                    <a:cubicBezTo>
                      <a:pt x="22" y="61"/>
                      <a:pt x="15" y="58"/>
                      <a:pt x="9" y="52"/>
                    </a:cubicBezTo>
                    <a:cubicBezTo>
                      <a:pt x="3" y="46"/>
                      <a:pt x="0" y="39"/>
                      <a:pt x="0" y="30"/>
                    </a:cubicBezTo>
                    <a:cubicBezTo>
                      <a:pt x="0" y="22"/>
                      <a:pt x="3" y="15"/>
                      <a:pt x="9" y="9"/>
                    </a:cubicBezTo>
                    <a:cubicBezTo>
                      <a:pt x="15" y="3"/>
                      <a:pt x="22" y="0"/>
                      <a:pt x="31" y="0"/>
                    </a:cubicBezTo>
                    <a:close/>
                  </a:path>
                </a:pathLst>
              </a:custGeom>
              <a:solidFill>
                <a:srgbClr val="FF3F5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19" name="Freeform 20">
                <a:extLst>
                  <a:ext uri="{FF2B5EF4-FFF2-40B4-BE49-F238E27FC236}">
                    <a16:creationId xmlns:a16="http://schemas.microsoft.com/office/drawing/2014/main" id="{38762BA6-5507-23D0-3296-C88C39C7A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8788" y="3529013"/>
                <a:ext cx="147638" cy="147637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52" y="9"/>
                  </a:cxn>
                  <a:cxn ang="0">
                    <a:pos x="61" y="30"/>
                  </a:cxn>
                  <a:cxn ang="0">
                    <a:pos x="52" y="52"/>
                  </a:cxn>
                  <a:cxn ang="0">
                    <a:pos x="31" y="61"/>
                  </a:cxn>
                  <a:cxn ang="0">
                    <a:pos x="9" y="52"/>
                  </a:cxn>
                  <a:cxn ang="0">
                    <a:pos x="0" y="30"/>
                  </a:cxn>
                  <a:cxn ang="0">
                    <a:pos x="9" y="9"/>
                  </a:cxn>
                  <a:cxn ang="0">
                    <a:pos x="31" y="0"/>
                  </a:cxn>
                </a:cxnLst>
                <a:rect l="0" t="0" r="r" b="b"/>
                <a:pathLst>
                  <a:path w="61" h="61">
                    <a:moveTo>
                      <a:pt x="31" y="0"/>
                    </a:moveTo>
                    <a:cubicBezTo>
                      <a:pt x="39" y="0"/>
                      <a:pt x="46" y="3"/>
                      <a:pt x="52" y="9"/>
                    </a:cubicBezTo>
                    <a:cubicBezTo>
                      <a:pt x="58" y="15"/>
                      <a:pt x="61" y="22"/>
                      <a:pt x="61" y="30"/>
                    </a:cubicBezTo>
                    <a:cubicBezTo>
                      <a:pt x="61" y="39"/>
                      <a:pt x="58" y="46"/>
                      <a:pt x="52" y="52"/>
                    </a:cubicBezTo>
                    <a:cubicBezTo>
                      <a:pt x="46" y="58"/>
                      <a:pt x="39" y="61"/>
                      <a:pt x="31" y="61"/>
                    </a:cubicBezTo>
                    <a:cubicBezTo>
                      <a:pt x="22" y="61"/>
                      <a:pt x="15" y="58"/>
                      <a:pt x="9" y="52"/>
                    </a:cubicBezTo>
                    <a:cubicBezTo>
                      <a:pt x="3" y="46"/>
                      <a:pt x="0" y="39"/>
                      <a:pt x="0" y="30"/>
                    </a:cubicBezTo>
                    <a:cubicBezTo>
                      <a:pt x="0" y="22"/>
                      <a:pt x="3" y="15"/>
                      <a:pt x="9" y="9"/>
                    </a:cubicBezTo>
                    <a:cubicBezTo>
                      <a:pt x="15" y="3"/>
                      <a:pt x="22" y="0"/>
                      <a:pt x="3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20" name="Freeform 21">
                <a:extLst>
                  <a:ext uri="{FF2B5EF4-FFF2-40B4-BE49-F238E27FC236}">
                    <a16:creationId xmlns:a16="http://schemas.microsoft.com/office/drawing/2014/main" id="{89120846-6A78-B630-3C2B-EFDF41F88C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1463" y="3079750"/>
                <a:ext cx="171450" cy="171450"/>
              </a:xfrm>
              <a:custGeom>
                <a:avLst/>
                <a:gdLst/>
                <a:ahLst/>
                <a:cxnLst>
                  <a:cxn ang="0">
                    <a:pos x="61" y="10"/>
                  </a:cxn>
                  <a:cxn ang="0">
                    <a:pos x="71" y="35"/>
                  </a:cxn>
                  <a:cxn ang="0">
                    <a:pos x="61" y="60"/>
                  </a:cxn>
                  <a:cxn ang="0">
                    <a:pos x="36" y="71"/>
                  </a:cxn>
                  <a:cxn ang="0">
                    <a:pos x="10" y="60"/>
                  </a:cxn>
                  <a:cxn ang="0">
                    <a:pos x="0" y="35"/>
                  </a:cxn>
                  <a:cxn ang="0">
                    <a:pos x="10" y="10"/>
                  </a:cxn>
                  <a:cxn ang="0">
                    <a:pos x="36" y="0"/>
                  </a:cxn>
                  <a:cxn ang="0">
                    <a:pos x="61" y="10"/>
                  </a:cxn>
                </a:cxnLst>
                <a:rect l="0" t="0" r="r" b="b"/>
                <a:pathLst>
                  <a:path w="71" h="71">
                    <a:moveTo>
                      <a:pt x="61" y="10"/>
                    </a:moveTo>
                    <a:cubicBezTo>
                      <a:pt x="68" y="17"/>
                      <a:pt x="71" y="26"/>
                      <a:pt x="71" y="35"/>
                    </a:cubicBezTo>
                    <a:cubicBezTo>
                      <a:pt x="71" y="45"/>
                      <a:pt x="68" y="54"/>
                      <a:pt x="61" y="60"/>
                    </a:cubicBezTo>
                    <a:cubicBezTo>
                      <a:pt x="54" y="68"/>
                      <a:pt x="45" y="71"/>
                      <a:pt x="36" y="71"/>
                    </a:cubicBezTo>
                    <a:cubicBezTo>
                      <a:pt x="26" y="71"/>
                      <a:pt x="17" y="68"/>
                      <a:pt x="10" y="60"/>
                    </a:cubicBezTo>
                    <a:cubicBezTo>
                      <a:pt x="3" y="54"/>
                      <a:pt x="0" y="45"/>
                      <a:pt x="0" y="35"/>
                    </a:cubicBezTo>
                    <a:cubicBezTo>
                      <a:pt x="0" y="26"/>
                      <a:pt x="3" y="17"/>
                      <a:pt x="10" y="10"/>
                    </a:cubicBezTo>
                    <a:cubicBezTo>
                      <a:pt x="17" y="3"/>
                      <a:pt x="26" y="0"/>
                      <a:pt x="36" y="0"/>
                    </a:cubicBezTo>
                    <a:cubicBezTo>
                      <a:pt x="45" y="0"/>
                      <a:pt x="54" y="3"/>
                      <a:pt x="61" y="10"/>
                    </a:cubicBezTo>
                    <a:close/>
                  </a:path>
                </a:pathLst>
              </a:custGeom>
              <a:solidFill>
                <a:srgbClr val="2993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21" name="Freeform 22">
                <a:extLst>
                  <a:ext uri="{FF2B5EF4-FFF2-40B4-BE49-F238E27FC236}">
                    <a16:creationId xmlns:a16="http://schemas.microsoft.com/office/drawing/2014/main" id="{286177EC-3ABC-DF72-60E0-A3C72C0353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5438" y="3943350"/>
                <a:ext cx="77788" cy="77787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27" y="4"/>
                  </a:cxn>
                  <a:cxn ang="0">
                    <a:pos x="32" y="16"/>
                  </a:cxn>
                  <a:cxn ang="0">
                    <a:pos x="27" y="27"/>
                  </a:cxn>
                  <a:cxn ang="0">
                    <a:pos x="16" y="32"/>
                  </a:cxn>
                  <a:cxn ang="0">
                    <a:pos x="5" y="27"/>
                  </a:cxn>
                  <a:cxn ang="0">
                    <a:pos x="0" y="16"/>
                  </a:cxn>
                </a:cxnLst>
                <a:rect l="0" t="0" r="r" b="b"/>
                <a:pathLst>
                  <a:path w="32" h="32">
                    <a:moveTo>
                      <a:pt x="0" y="16"/>
                    </a:moveTo>
                    <a:cubicBezTo>
                      <a:pt x="0" y="11"/>
                      <a:pt x="2" y="8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0" y="8"/>
                      <a:pt x="32" y="11"/>
                      <a:pt x="32" y="16"/>
                    </a:cubicBezTo>
                    <a:cubicBezTo>
                      <a:pt x="32" y="20"/>
                      <a:pt x="30" y="24"/>
                      <a:pt x="27" y="27"/>
                    </a:cubicBezTo>
                    <a:cubicBezTo>
                      <a:pt x="24" y="30"/>
                      <a:pt x="20" y="32"/>
                      <a:pt x="16" y="32"/>
                    </a:cubicBezTo>
                    <a:cubicBezTo>
                      <a:pt x="12" y="32"/>
                      <a:pt x="8" y="30"/>
                      <a:pt x="5" y="27"/>
                    </a:cubicBezTo>
                    <a:cubicBezTo>
                      <a:pt x="2" y="24"/>
                      <a:pt x="0" y="20"/>
                      <a:pt x="0" y="16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22" name="Freeform 23">
                <a:extLst>
                  <a:ext uri="{FF2B5EF4-FFF2-40B4-BE49-F238E27FC236}">
                    <a16:creationId xmlns:a16="http://schemas.microsoft.com/office/drawing/2014/main" id="{F758BBCB-8EEB-00FC-F508-9E1DD929CB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8676" y="3560763"/>
                <a:ext cx="77788" cy="77787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6" y="0"/>
                  </a:cxn>
                  <a:cxn ang="0">
                    <a:pos x="27" y="4"/>
                  </a:cxn>
                  <a:cxn ang="0">
                    <a:pos x="32" y="16"/>
                  </a:cxn>
                  <a:cxn ang="0">
                    <a:pos x="27" y="27"/>
                  </a:cxn>
                  <a:cxn ang="0">
                    <a:pos x="16" y="32"/>
                  </a:cxn>
                  <a:cxn ang="0">
                    <a:pos x="5" y="27"/>
                  </a:cxn>
                  <a:cxn ang="0">
                    <a:pos x="0" y="16"/>
                  </a:cxn>
                  <a:cxn ang="0">
                    <a:pos x="5" y="4"/>
                  </a:cxn>
                </a:cxnLst>
                <a:rect l="0" t="0" r="r" b="b"/>
                <a:pathLst>
                  <a:path w="32" h="32">
                    <a:moveTo>
                      <a:pt x="5" y="4"/>
                    </a:move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0" y="8"/>
                      <a:pt x="32" y="11"/>
                      <a:pt x="32" y="16"/>
                    </a:cubicBezTo>
                    <a:cubicBezTo>
                      <a:pt x="32" y="20"/>
                      <a:pt x="30" y="24"/>
                      <a:pt x="27" y="27"/>
                    </a:cubicBezTo>
                    <a:cubicBezTo>
                      <a:pt x="24" y="30"/>
                      <a:pt x="20" y="32"/>
                      <a:pt x="16" y="32"/>
                    </a:cubicBezTo>
                    <a:cubicBezTo>
                      <a:pt x="12" y="32"/>
                      <a:pt x="8" y="30"/>
                      <a:pt x="5" y="27"/>
                    </a:cubicBezTo>
                    <a:cubicBezTo>
                      <a:pt x="2" y="24"/>
                      <a:pt x="0" y="20"/>
                      <a:pt x="0" y="16"/>
                    </a:cubicBezTo>
                    <a:cubicBezTo>
                      <a:pt x="0" y="11"/>
                      <a:pt x="2" y="8"/>
                      <a:pt x="5" y="4"/>
                    </a:cubicBezTo>
                    <a:close/>
                  </a:path>
                </a:pathLst>
              </a:custGeom>
              <a:solidFill>
                <a:srgbClr val="2AC2A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23" name="Freeform 24">
                <a:extLst>
                  <a:ext uri="{FF2B5EF4-FFF2-40B4-BE49-F238E27FC236}">
                    <a16:creationId xmlns:a16="http://schemas.microsoft.com/office/drawing/2014/main" id="{60C7D182-C68A-243F-429C-D7CFC20611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4751" y="3536950"/>
                <a:ext cx="125413" cy="125412"/>
              </a:xfrm>
              <a:custGeom>
                <a:avLst/>
                <a:gdLst/>
                <a:ahLst/>
                <a:cxnLst>
                  <a:cxn ang="0">
                    <a:pos x="44" y="7"/>
                  </a:cxn>
                  <a:cxn ang="0">
                    <a:pos x="52" y="26"/>
                  </a:cxn>
                  <a:cxn ang="0">
                    <a:pos x="44" y="44"/>
                  </a:cxn>
                  <a:cxn ang="0">
                    <a:pos x="26" y="52"/>
                  </a:cxn>
                  <a:cxn ang="0">
                    <a:pos x="7" y="44"/>
                  </a:cxn>
                  <a:cxn ang="0">
                    <a:pos x="0" y="26"/>
                  </a:cxn>
                  <a:cxn ang="0">
                    <a:pos x="7" y="7"/>
                  </a:cxn>
                  <a:cxn ang="0">
                    <a:pos x="26" y="0"/>
                  </a:cxn>
                  <a:cxn ang="0">
                    <a:pos x="44" y="7"/>
                  </a:cxn>
                </a:cxnLst>
                <a:rect l="0" t="0" r="r" b="b"/>
                <a:pathLst>
                  <a:path w="52" h="52">
                    <a:moveTo>
                      <a:pt x="44" y="7"/>
                    </a:moveTo>
                    <a:cubicBezTo>
                      <a:pt x="49" y="12"/>
                      <a:pt x="52" y="19"/>
                      <a:pt x="52" y="26"/>
                    </a:cubicBezTo>
                    <a:cubicBezTo>
                      <a:pt x="52" y="33"/>
                      <a:pt x="49" y="39"/>
                      <a:pt x="44" y="44"/>
                    </a:cubicBezTo>
                    <a:cubicBezTo>
                      <a:pt x="39" y="49"/>
                      <a:pt x="33" y="52"/>
                      <a:pt x="26" y="52"/>
                    </a:cubicBezTo>
                    <a:cubicBezTo>
                      <a:pt x="19" y="52"/>
                      <a:pt x="13" y="49"/>
                      <a:pt x="7" y="44"/>
                    </a:cubicBezTo>
                    <a:cubicBezTo>
                      <a:pt x="2" y="39"/>
                      <a:pt x="0" y="33"/>
                      <a:pt x="0" y="26"/>
                    </a:cubicBezTo>
                    <a:cubicBezTo>
                      <a:pt x="0" y="19"/>
                      <a:pt x="2" y="12"/>
                      <a:pt x="7" y="7"/>
                    </a:cubicBezTo>
                    <a:cubicBezTo>
                      <a:pt x="13" y="2"/>
                      <a:pt x="19" y="0"/>
                      <a:pt x="26" y="0"/>
                    </a:cubicBezTo>
                    <a:cubicBezTo>
                      <a:pt x="33" y="0"/>
                      <a:pt x="39" y="2"/>
                      <a:pt x="44" y="7"/>
                    </a:cubicBezTo>
                    <a:close/>
                  </a:path>
                </a:pathLst>
              </a:custGeom>
              <a:solidFill>
                <a:srgbClr val="3BC7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24" name="Freeform 25">
                <a:extLst>
                  <a:ext uri="{FF2B5EF4-FFF2-40B4-BE49-F238E27FC236}">
                    <a16:creationId xmlns:a16="http://schemas.microsoft.com/office/drawing/2014/main" id="{9BC1A670-5F20-55E5-050E-8EE9E7FEC4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9838" y="3921125"/>
                <a:ext cx="125413" cy="127000"/>
              </a:xfrm>
              <a:custGeom>
                <a:avLst/>
                <a:gdLst/>
                <a:ahLst/>
                <a:cxnLst>
                  <a:cxn ang="0">
                    <a:pos x="44" y="44"/>
                  </a:cxn>
                  <a:cxn ang="0">
                    <a:pos x="26" y="52"/>
                  </a:cxn>
                  <a:cxn ang="0">
                    <a:pos x="7" y="44"/>
                  </a:cxn>
                  <a:cxn ang="0">
                    <a:pos x="0" y="26"/>
                  </a:cxn>
                  <a:cxn ang="0">
                    <a:pos x="7" y="7"/>
                  </a:cxn>
                  <a:cxn ang="0">
                    <a:pos x="26" y="0"/>
                  </a:cxn>
                  <a:cxn ang="0">
                    <a:pos x="44" y="7"/>
                  </a:cxn>
                  <a:cxn ang="0">
                    <a:pos x="52" y="26"/>
                  </a:cxn>
                  <a:cxn ang="0">
                    <a:pos x="44" y="44"/>
                  </a:cxn>
                </a:cxnLst>
                <a:rect l="0" t="0" r="r" b="b"/>
                <a:pathLst>
                  <a:path w="52" h="52">
                    <a:moveTo>
                      <a:pt x="44" y="44"/>
                    </a:moveTo>
                    <a:cubicBezTo>
                      <a:pt x="39" y="49"/>
                      <a:pt x="33" y="52"/>
                      <a:pt x="26" y="52"/>
                    </a:cubicBezTo>
                    <a:cubicBezTo>
                      <a:pt x="19" y="52"/>
                      <a:pt x="13" y="49"/>
                      <a:pt x="7" y="44"/>
                    </a:cubicBezTo>
                    <a:cubicBezTo>
                      <a:pt x="2" y="39"/>
                      <a:pt x="0" y="33"/>
                      <a:pt x="0" y="26"/>
                    </a:cubicBezTo>
                    <a:cubicBezTo>
                      <a:pt x="0" y="19"/>
                      <a:pt x="2" y="12"/>
                      <a:pt x="7" y="7"/>
                    </a:cubicBezTo>
                    <a:cubicBezTo>
                      <a:pt x="13" y="2"/>
                      <a:pt x="19" y="0"/>
                      <a:pt x="26" y="0"/>
                    </a:cubicBezTo>
                    <a:cubicBezTo>
                      <a:pt x="33" y="0"/>
                      <a:pt x="39" y="2"/>
                      <a:pt x="44" y="7"/>
                    </a:cubicBezTo>
                    <a:cubicBezTo>
                      <a:pt x="49" y="12"/>
                      <a:pt x="52" y="19"/>
                      <a:pt x="52" y="26"/>
                    </a:cubicBezTo>
                    <a:cubicBezTo>
                      <a:pt x="52" y="33"/>
                      <a:pt x="49" y="39"/>
                      <a:pt x="44" y="44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25" name="Freeform 26">
                <a:extLst>
                  <a:ext uri="{FF2B5EF4-FFF2-40B4-BE49-F238E27FC236}">
                    <a16:creationId xmlns:a16="http://schemas.microsoft.com/office/drawing/2014/main" id="{633016BD-6AA1-02CB-F7EA-3B8C921D5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1363" y="3967163"/>
                <a:ext cx="155575" cy="155575"/>
              </a:xfrm>
              <a:custGeom>
                <a:avLst/>
                <a:gdLst/>
                <a:ahLst/>
                <a:cxnLst>
                  <a:cxn ang="0">
                    <a:pos x="32" y="64"/>
                  </a:cxn>
                  <a:cxn ang="0">
                    <a:pos x="9" y="54"/>
                  </a:cxn>
                  <a:cxn ang="0">
                    <a:pos x="0" y="32"/>
                  </a:cxn>
                  <a:cxn ang="0">
                    <a:pos x="9" y="9"/>
                  </a:cxn>
                  <a:cxn ang="0">
                    <a:pos x="32" y="0"/>
                  </a:cxn>
                  <a:cxn ang="0">
                    <a:pos x="54" y="9"/>
                  </a:cxn>
                  <a:cxn ang="0">
                    <a:pos x="64" y="32"/>
                  </a:cxn>
                  <a:cxn ang="0">
                    <a:pos x="54" y="54"/>
                  </a:cxn>
                  <a:cxn ang="0">
                    <a:pos x="32" y="64"/>
                  </a:cxn>
                </a:cxnLst>
                <a:rect l="0" t="0" r="r" b="b"/>
                <a:pathLst>
                  <a:path w="64" h="64">
                    <a:moveTo>
                      <a:pt x="32" y="64"/>
                    </a:moveTo>
                    <a:cubicBezTo>
                      <a:pt x="23" y="64"/>
                      <a:pt x="16" y="61"/>
                      <a:pt x="9" y="54"/>
                    </a:cubicBezTo>
                    <a:cubicBezTo>
                      <a:pt x="3" y="48"/>
                      <a:pt x="0" y="40"/>
                      <a:pt x="0" y="32"/>
                    </a:cubicBezTo>
                    <a:cubicBezTo>
                      <a:pt x="0" y="23"/>
                      <a:pt x="3" y="15"/>
                      <a:pt x="9" y="9"/>
                    </a:cubicBezTo>
                    <a:cubicBezTo>
                      <a:pt x="16" y="3"/>
                      <a:pt x="23" y="0"/>
                      <a:pt x="32" y="0"/>
                    </a:cubicBezTo>
                    <a:cubicBezTo>
                      <a:pt x="41" y="0"/>
                      <a:pt x="48" y="3"/>
                      <a:pt x="54" y="9"/>
                    </a:cubicBezTo>
                    <a:cubicBezTo>
                      <a:pt x="61" y="15"/>
                      <a:pt x="64" y="23"/>
                      <a:pt x="64" y="32"/>
                    </a:cubicBezTo>
                    <a:cubicBezTo>
                      <a:pt x="64" y="40"/>
                      <a:pt x="61" y="48"/>
                      <a:pt x="54" y="54"/>
                    </a:cubicBezTo>
                    <a:cubicBezTo>
                      <a:pt x="48" y="61"/>
                      <a:pt x="41" y="64"/>
                      <a:pt x="32" y="64"/>
                    </a:cubicBezTo>
                    <a:close/>
                  </a:path>
                </a:pathLst>
              </a:custGeom>
              <a:solidFill>
                <a:srgbClr val="FF3F5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26" name="Freeform 27">
                <a:extLst>
                  <a:ext uri="{FF2B5EF4-FFF2-40B4-BE49-F238E27FC236}">
                    <a16:creationId xmlns:a16="http://schemas.microsoft.com/office/drawing/2014/main" id="{EA057CDF-A0D3-9841-E5BB-5CC3197F6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1476" y="3625850"/>
                <a:ext cx="120650" cy="122237"/>
              </a:xfrm>
              <a:custGeom>
                <a:avLst/>
                <a:gdLst/>
                <a:ahLst/>
                <a:cxnLst>
                  <a:cxn ang="0">
                    <a:pos x="42" y="7"/>
                  </a:cxn>
                  <a:cxn ang="0">
                    <a:pos x="50" y="25"/>
                  </a:cxn>
                  <a:cxn ang="0">
                    <a:pos x="42" y="42"/>
                  </a:cxn>
                  <a:cxn ang="0">
                    <a:pos x="25" y="50"/>
                  </a:cxn>
                  <a:cxn ang="0">
                    <a:pos x="7" y="42"/>
                  </a:cxn>
                  <a:cxn ang="0">
                    <a:pos x="0" y="25"/>
                  </a:cxn>
                  <a:cxn ang="0">
                    <a:pos x="7" y="7"/>
                  </a:cxn>
                  <a:cxn ang="0">
                    <a:pos x="25" y="0"/>
                  </a:cxn>
                  <a:cxn ang="0">
                    <a:pos x="42" y="7"/>
                  </a:cxn>
                </a:cxnLst>
                <a:rect l="0" t="0" r="r" b="b"/>
                <a:pathLst>
                  <a:path w="50" h="50">
                    <a:moveTo>
                      <a:pt x="42" y="7"/>
                    </a:moveTo>
                    <a:cubicBezTo>
                      <a:pt x="47" y="12"/>
                      <a:pt x="50" y="18"/>
                      <a:pt x="50" y="25"/>
                    </a:cubicBezTo>
                    <a:cubicBezTo>
                      <a:pt x="50" y="32"/>
                      <a:pt x="47" y="37"/>
                      <a:pt x="42" y="42"/>
                    </a:cubicBezTo>
                    <a:cubicBezTo>
                      <a:pt x="38" y="47"/>
                      <a:pt x="32" y="50"/>
                      <a:pt x="25" y="50"/>
                    </a:cubicBezTo>
                    <a:cubicBezTo>
                      <a:pt x="18" y="50"/>
                      <a:pt x="12" y="47"/>
                      <a:pt x="7" y="42"/>
                    </a:cubicBezTo>
                    <a:cubicBezTo>
                      <a:pt x="2" y="37"/>
                      <a:pt x="0" y="32"/>
                      <a:pt x="0" y="25"/>
                    </a:cubicBezTo>
                    <a:cubicBezTo>
                      <a:pt x="0" y="18"/>
                      <a:pt x="2" y="12"/>
                      <a:pt x="7" y="7"/>
                    </a:cubicBezTo>
                    <a:cubicBezTo>
                      <a:pt x="12" y="2"/>
                      <a:pt x="18" y="0"/>
                      <a:pt x="25" y="0"/>
                    </a:cubicBezTo>
                    <a:cubicBezTo>
                      <a:pt x="32" y="0"/>
                      <a:pt x="38" y="2"/>
                      <a:pt x="42" y="7"/>
                    </a:cubicBezTo>
                    <a:close/>
                  </a:path>
                </a:pathLst>
              </a:custGeom>
              <a:solidFill>
                <a:srgbClr val="2AC2A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27" name="Freeform 28">
                <a:extLst>
                  <a:ext uri="{FF2B5EF4-FFF2-40B4-BE49-F238E27FC236}">
                    <a16:creationId xmlns:a16="http://schemas.microsoft.com/office/drawing/2014/main" id="{FE2C90FA-41CE-C1DF-F9B9-530B535167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2588" y="3921125"/>
                <a:ext cx="114300" cy="114300"/>
              </a:xfrm>
              <a:custGeom>
                <a:avLst/>
                <a:gdLst/>
                <a:ahLst/>
                <a:cxnLst>
                  <a:cxn ang="0">
                    <a:pos x="40" y="6"/>
                  </a:cxn>
                  <a:cxn ang="0">
                    <a:pos x="47" y="23"/>
                  </a:cxn>
                  <a:cxn ang="0">
                    <a:pos x="40" y="40"/>
                  </a:cxn>
                  <a:cxn ang="0">
                    <a:pos x="24" y="47"/>
                  </a:cxn>
                  <a:cxn ang="0">
                    <a:pos x="7" y="40"/>
                  </a:cxn>
                  <a:cxn ang="0">
                    <a:pos x="0" y="23"/>
                  </a:cxn>
                  <a:cxn ang="0">
                    <a:pos x="7" y="6"/>
                  </a:cxn>
                  <a:cxn ang="0">
                    <a:pos x="24" y="0"/>
                  </a:cxn>
                  <a:cxn ang="0">
                    <a:pos x="40" y="6"/>
                  </a:cxn>
                </a:cxnLst>
                <a:rect l="0" t="0" r="r" b="b"/>
                <a:pathLst>
                  <a:path w="47" h="47">
                    <a:moveTo>
                      <a:pt x="40" y="6"/>
                    </a:moveTo>
                    <a:cubicBezTo>
                      <a:pt x="45" y="11"/>
                      <a:pt x="47" y="17"/>
                      <a:pt x="47" y="23"/>
                    </a:cubicBezTo>
                    <a:cubicBezTo>
                      <a:pt x="47" y="30"/>
                      <a:pt x="45" y="35"/>
                      <a:pt x="40" y="40"/>
                    </a:cubicBezTo>
                    <a:cubicBezTo>
                      <a:pt x="36" y="45"/>
                      <a:pt x="30" y="47"/>
                      <a:pt x="24" y="47"/>
                    </a:cubicBezTo>
                    <a:cubicBezTo>
                      <a:pt x="17" y="47"/>
                      <a:pt x="12" y="45"/>
                      <a:pt x="7" y="40"/>
                    </a:cubicBezTo>
                    <a:cubicBezTo>
                      <a:pt x="2" y="35"/>
                      <a:pt x="0" y="30"/>
                      <a:pt x="0" y="23"/>
                    </a:cubicBezTo>
                    <a:cubicBezTo>
                      <a:pt x="0" y="17"/>
                      <a:pt x="2" y="11"/>
                      <a:pt x="7" y="6"/>
                    </a:cubicBezTo>
                    <a:cubicBezTo>
                      <a:pt x="12" y="2"/>
                      <a:pt x="17" y="0"/>
                      <a:pt x="24" y="0"/>
                    </a:cubicBezTo>
                    <a:cubicBezTo>
                      <a:pt x="30" y="0"/>
                      <a:pt x="36" y="2"/>
                      <a:pt x="40" y="6"/>
                    </a:cubicBezTo>
                    <a:close/>
                  </a:path>
                </a:pathLst>
              </a:custGeom>
              <a:solidFill>
                <a:srgbClr val="2AC2A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28" name="Freeform 29">
                <a:extLst>
                  <a:ext uri="{FF2B5EF4-FFF2-40B4-BE49-F238E27FC236}">
                    <a16:creationId xmlns:a16="http://schemas.microsoft.com/office/drawing/2014/main" id="{19D0E13A-1B0A-A82A-560D-A0A306B2F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5851" y="4352925"/>
                <a:ext cx="112713" cy="112712"/>
              </a:xfrm>
              <a:custGeom>
                <a:avLst/>
                <a:gdLst/>
                <a:ahLst/>
                <a:cxnLst>
                  <a:cxn ang="0">
                    <a:pos x="47" y="23"/>
                  </a:cxn>
                  <a:cxn ang="0">
                    <a:pos x="40" y="40"/>
                  </a:cxn>
                  <a:cxn ang="0">
                    <a:pos x="24" y="47"/>
                  </a:cxn>
                  <a:cxn ang="0">
                    <a:pos x="7" y="40"/>
                  </a:cxn>
                  <a:cxn ang="0">
                    <a:pos x="0" y="23"/>
                  </a:cxn>
                  <a:cxn ang="0">
                    <a:pos x="7" y="6"/>
                  </a:cxn>
                  <a:cxn ang="0">
                    <a:pos x="24" y="0"/>
                  </a:cxn>
                  <a:cxn ang="0">
                    <a:pos x="40" y="6"/>
                  </a:cxn>
                  <a:cxn ang="0">
                    <a:pos x="47" y="23"/>
                  </a:cxn>
                </a:cxnLst>
                <a:rect l="0" t="0" r="r" b="b"/>
                <a:pathLst>
                  <a:path w="47" h="47">
                    <a:moveTo>
                      <a:pt x="47" y="23"/>
                    </a:moveTo>
                    <a:cubicBezTo>
                      <a:pt x="47" y="30"/>
                      <a:pt x="45" y="35"/>
                      <a:pt x="40" y="40"/>
                    </a:cubicBezTo>
                    <a:cubicBezTo>
                      <a:pt x="35" y="45"/>
                      <a:pt x="30" y="47"/>
                      <a:pt x="24" y="47"/>
                    </a:cubicBezTo>
                    <a:cubicBezTo>
                      <a:pt x="17" y="47"/>
                      <a:pt x="11" y="45"/>
                      <a:pt x="7" y="40"/>
                    </a:cubicBezTo>
                    <a:cubicBezTo>
                      <a:pt x="2" y="35"/>
                      <a:pt x="0" y="30"/>
                      <a:pt x="0" y="23"/>
                    </a:cubicBezTo>
                    <a:cubicBezTo>
                      <a:pt x="0" y="17"/>
                      <a:pt x="2" y="11"/>
                      <a:pt x="7" y="6"/>
                    </a:cubicBezTo>
                    <a:cubicBezTo>
                      <a:pt x="11" y="2"/>
                      <a:pt x="17" y="0"/>
                      <a:pt x="24" y="0"/>
                    </a:cubicBezTo>
                    <a:cubicBezTo>
                      <a:pt x="30" y="0"/>
                      <a:pt x="35" y="2"/>
                      <a:pt x="40" y="6"/>
                    </a:cubicBezTo>
                    <a:cubicBezTo>
                      <a:pt x="45" y="11"/>
                      <a:pt x="47" y="17"/>
                      <a:pt x="47" y="23"/>
                    </a:cubicBezTo>
                    <a:close/>
                  </a:path>
                </a:pathLst>
              </a:custGeom>
              <a:solidFill>
                <a:srgbClr val="2AC2A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29" name="Freeform 30">
                <a:extLst>
                  <a:ext uri="{FF2B5EF4-FFF2-40B4-BE49-F238E27FC236}">
                    <a16:creationId xmlns:a16="http://schemas.microsoft.com/office/drawing/2014/main" id="{6F25E6A9-8594-53CD-1903-404D52B346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5251" y="4006850"/>
                <a:ext cx="98425" cy="98425"/>
              </a:xfrm>
              <a:custGeom>
                <a:avLst/>
                <a:gdLst/>
                <a:ahLst/>
                <a:cxnLst>
                  <a:cxn ang="0">
                    <a:pos x="41" y="20"/>
                  </a:cxn>
                  <a:cxn ang="0">
                    <a:pos x="35" y="35"/>
                  </a:cxn>
                  <a:cxn ang="0">
                    <a:pos x="21" y="41"/>
                  </a:cxn>
                  <a:cxn ang="0">
                    <a:pos x="6" y="35"/>
                  </a:cxn>
                  <a:cxn ang="0">
                    <a:pos x="0" y="20"/>
                  </a:cxn>
                  <a:cxn ang="0">
                    <a:pos x="6" y="6"/>
                  </a:cxn>
                  <a:cxn ang="0">
                    <a:pos x="21" y="0"/>
                  </a:cxn>
                  <a:cxn ang="0">
                    <a:pos x="35" y="6"/>
                  </a:cxn>
                  <a:cxn ang="0">
                    <a:pos x="41" y="20"/>
                  </a:cxn>
                </a:cxnLst>
                <a:rect l="0" t="0" r="r" b="b"/>
                <a:pathLst>
                  <a:path w="41" h="41">
                    <a:moveTo>
                      <a:pt x="41" y="20"/>
                    </a:moveTo>
                    <a:cubicBezTo>
                      <a:pt x="41" y="26"/>
                      <a:pt x="39" y="31"/>
                      <a:pt x="35" y="35"/>
                    </a:cubicBezTo>
                    <a:cubicBezTo>
                      <a:pt x="31" y="39"/>
                      <a:pt x="26" y="41"/>
                      <a:pt x="21" y="41"/>
                    </a:cubicBezTo>
                    <a:cubicBezTo>
                      <a:pt x="15" y="41"/>
                      <a:pt x="10" y="39"/>
                      <a:pt x="6" y="35"/>
                    </a:cubicBezTo>
                    <a:cubicBezTo>
                      <a:pt x="2" y="31"/>
                      <a:pt x="0" y="26"/>
                      <a:pt x="0" y="20"/>
                    </a:cubicBezTo>
                    <a:cubicBezTo>
                      <a:pt x="0" y="15"/>
                      <a:pt x="2" y="10"/>
                      <a:pt x="6" y="6"/>
                    </a:cubicBezTo>
                    <a:cubicBezTo>
                      <a:pt x="10" y="2"/>
                      <a:pt x="15" y="0"/>
                      <a:pt x="21" y="0"/>
                    </a:cubicBezTo>
                    <a:cubicBezTo>
                      <a:pt x="26" y="0"/>
                      <a:pt x="31" y="2"/>
                      <a:pt x="35" y="6"/>
                    </a:cubicBezTo>
                    <a:cubicBezTo>
                      <a:pt x="39" y="10"/>
                      <a:pt x="41" y="15"/>
                      <a:pt x="41" y="20"/>
                    </a:cubicBezTo>
                    <a:close/>
                  </a:path>
                </a:pathLst>
              </a:custGeom>
              <a:solidFill>
                <a:srgbClr val="3BC7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30" name="Freeform 31">
                <a:extLst>
                  <a:ext uri="{FF2B5EF4-FFF2-40B4-BE49-F238E27FC236}">
                    <a16:creationId xmlns:a16="http://schemas.microsoft.com/office/drawing/2014/main" id="{A8E5AE77-F8F2-9C20-49E7-456E2B0E8A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2588" y="4367213"/>
                <a:ext cx="100013" cy="98425"/>
              </a:xfrm>
              <a:custGeom>
                <a:avLst/>
                <a:gdLst/>
                <a:ahLst/>
                <a:cxnLst>
                  <a:cxn ang="0">
                    <a:pos x="35" y="6"/>
                  </a:cxn>
                  <a:cxn ang="0">
                    <a:pos x="41" y="20"/>
                  </a:cxn>
                  <a:cxn ang="0">
                    <a:pos x="35" y="35"/>
                  </a:cxn>
                  <a:cxn ang="0">
                    <a:pos x="21" y="41"/>
                  </a:cxn>
                  <a:cxn ang="0">
                    <a:pos x="6" y="35"/>
                  </a:cxn>
                  <a:cxn ang="0">
                    <a:pos x="0" y="20"/>
                  </a:cxn>
                  <a:cxn ang="0">
                    <a:pos x="6" y="6"/>
                  </a:cxn>
                  <a:cxn ang="0">
                    <a:pos x="21" y="0"/>
                  </a:cxn>
                  <a:cxn ang="0">
                    <a:pos x="35" y="6"/>
                  </a:cxn>
                </a:cxnLst>
                <a:rect l="0" t="0" r="r" b="b"/>
                <a:pathLst>
                  <a:path w="41" h="41">
                    <a:moveTo>
                      <a:pt x="35" y="6"/>
                    </a:moveTo>
                    <a:cubicBezTo>
                      <a:pt x="39" y="10"/>
                      <a:pt x="41" y="15"/>
                      <a:pt x="41" y="20"/>
                    </a:cubicBezTo>
                    <a:cubicBezTo>
                      <a:pt x="41" y="26"/>
                      <a:pt x="39" y="31"/>
                      <a:pt x="35" y="35"/>
                    </a:cubicBezTo>
                    <a:cubicBezTo>
                      <a:pt x="31" y="39"/>
                      <a:pt x="26" y="41"/>
                      <a:pt x="21" y="41"/>
                    </a:cubicBezTo>
                    <a:cubicBezTo>
                      <a:pt x="15" y="41"/>
                      <a:pt x="10" y="39"/>
                      <a:pt x="6" y="35"/>
                    </a:cubicBezTo>
                    <a:cubicBezTo>
                      <a:pt x="2" y="31"/>
                      <a:pt x="0" y="26"/>
                      <a:pt x="0" y="20"/>
                    </a:cubicBezTo>
                    <a:cubicBezTo>
                      <a:pt x="0" y="15"/>
                      <a:pt x="2" y="10"/>
                      <a:pt x="6" y="6"/>
                    </a:cubicBezTo>
                    <a:cubicBezTo>
                      <a:pt x="10" y="2"/>
                      <a:pt x="15" y="0"/>
                      <a:pt x="21" y="0"/>
                    </a:cubicBezTo>
                    <a:cubicBezTo>
                      <a:pt x="26" y="0"/>
                      <a:pt x="31" y="2"/>
                      <a:pt x="35" y="6"/>
                    </a:cubicBezTo>
                    <a:close/>
                  </a:path>
                </a:pathLst>
              </a:custGeom>
              <a:solidFill>
                <a:srgbClr val="7F739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31" name="Freeform 32">
                <a:extLst>
                  <a:ext uri="{FF2B5EF4-FFF2-40B4-BE49-F238E27FC236}">
                    <a16:creationId xmlns:a16="http://schemas.microsoft.com/office/drawing/2014/main" id="{A9AB4B69-1AE0-7CBC-23B5-0DD9DE0F41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788" y="4367213"/>
                <a:ext cx="98425" cy="98425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6" y="6"/>
                  </a:cxn>
                  <a:cxn ang="0">
                    <a:pos x="21" y="0"/>
                  </a:cxn>
                  <a:cxn ang="0">
                    <a:pos x="35" y="6"/>
                  </a:cxn>
                  <a:cxn ang="0">
                    <a:pos x="41" y="20"/>
                  </a:cxn>
                  <a:cxn ang="0">
                    <a:pos x="35" y="35"/>
                  </a:cxn>
                  <a:cxn ang="0">
                    <a:pos x="21" y="41"/>
                  </a:cxn>
                  <a:cxn ang="0">
                    <a:pos x="6" y="35"/>
                  </a:cxn>
                  <a:cxn ang="0">
                    <a:pos x="0" y="20"/>
                  </a:cxn>
                </a:cxnLst>
                <a:rect l="0" t="0" r="r" b="b"/>
                <a:pathLst>
                  <a:path w="41" h="41">
                    <a:moveTo>
                      <a:pt x="0" y="20"/>
                    </a:moveTo>
                    <a:cubicBezTo>
                      <a:pt x="0" y="15"/>
                      <a:pt x="2" y="10"/>
                      <a:pt x="6" y="6"/>
                    </a:cubicBezTo>
                    <a:cubicBezTo>
                      <a:pt x="10" y="2"/>
                      <a:pt x="15" y="0"/>
                      <a:pt x="21" y="0"/>
                    </a:cubicBezTo>
                    <a:cubicBezTo>
                      <a:pt x="26" y="0"/>
                      <a:pt x="31" y="2"/>
                      <a:pt x="35" y="6"/>
                    </a:cubicBezTo>
                    <a:cubicBezTo>
                      <a:pt x="39" y="10"/>
                      <a:pt x="41" y="15"/>
                      <a:pt x="41" y="20"/>
                    </a:cubicBezTo>
                    <a:cubicBezTo>
                      <a:pt x="41" y="26"/>
                      <a:pt x="39" y="31"/>
                      <a:pt x="35" y="35"/>
                    </a:cubicBezTo>
                    <a:cubicBezTo>
                      <a:pt x="31" y="39"/>
                      <a:pt x="26" y="41"/>
                      <a:pt x="21" y="41"/>
                    </a:cubicBezTo>
                    <a:cubicBezTo>
                      <a:pt x="15" y="41"/>
                      <a:pt x="10" y="39"/>
                      <a:pt x="6" y="35"/>
                    </a:cubicBezTo>
                    <a:cubicBezTo>
                      <a:pt x="2" y="31"/>
                      <a:pt x="0" y="26"/>
                      <a:pt x="0" y="20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32" name="Freeform 33">
                <a:extLst>
                  <a:ext uri="{FF2B5EF4-FFF2-40B4-BE49-F238E27FC236}">
                    <a16:creationId xmlns:a16="http://schemas.microsoft.com/office/drawing/2014/main" id="{8182392B-6F03-6931-9C1F-C3088F1A5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4201" y="3195638"/>
                <a:ext cx="106363" cy="106362"/>
              </a:xfrm>
              <a:custGeom>
                <a:avLst/>
                <a:gdLst/>
                <a:ahLst/>
                <a:cxnLst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</a:cxnLst>
                <a:rect l="0" t="0" r="r" b="b"/>
                <a:pathLst>
                  <a:path w="44" h="44">
                    <a:moveTo>
                      <a:pt x="6" y="37"/>
                    </a:move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lose/>
                  </a:path>
                </a:pathLst>
              </a:custGeom>
              <a:solidFill>
                <a:srgbClr val="7F739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33" name="Freeform 34">
                <a:extLst>
                  <a:ext uri="{FF2B5EF4-FFF2-40B4-BE49-F238E27FC236}">
                    <a16:creationId xmlns:a16="http://schemas.microsoft.com/office/drawing/2014/main" id="{1F03D657-B334-14D9-6BFF-188481D65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901" y="2373313"/>
                <a:ext cx="144463" cy="144462"/>
              </a:xfrm>
              <a:custGeom>
                <a:avLst/>
                <a:gdLst/>
                <a:ahLst/>
                <a:cxnLst>
                  <a:cxn ang="0">
                    <a:pos x="9" y="51"/>
                  </a:cxn>
                  <a:cxn ang="0">
                    <a:pos x="0" y="30"/>
                  </a:cxn>
                  <a:cxn ang="0">
                    <a:pos x="9" y="8"/>
                  </a:cxn>
                  <a:cxn ang="0">
                    <a:pos x="30" y="0"/>
                  </a:cxn>
                  <a:cxn ang="0">
                    <a:pos x="51" y="8"/>
                  </a:cxn>
                  <a:cxn ang="0">
                    <a:pos x="60" y="30"/>
                  </a:cxn>
                  <a:cxn ang="0">
                    <a:pos x="51" y="51"/>
                  </a:cxn>
                  <a:cxn ang="0">
                    <a:pos x="30" y="60"/>
                  </a:cxn>
                  <a:cxn ang="0">
                    <a:pos x="9" y="51"/>
                  </a:cxn>
                </a:cxnLst>
                <a:rect l="0" t="0" r="r" b="b"/>
                <a:pathLst>
                  <a:path w="60" h="60">
                    <a:moveTo>
                      <a:pt x="9" y="51"/>
                    </a:moveTo>
                    <a:cubicBezTo>
                      <a:pt x="3" y="45"/>
                      <a:pt x="0" y="38"/>
                      <a:pt x="0" y="30"/>
                    </a:cubicBezTo>
                    <a:cubicBezTo>
                      <a:pt x="0" y="22"/>
                      <a:pt x="3" y="14"/>
                      <a:pt x="9" y="8"/>
                    </a:cubicBezTo>
                    <a:cubicBezTo>
                      <a:pt x="15" y="3"/>
                      <a:pt x="22" y="0"/>
                      <a:pt x="30" y="0"/>
                    </a:cubicBezTo>
                    <a:cubicBezTo>
                      <a:pt x="38" y="0"/>
                      <a:pt x="45" y="3"/>
                      <a:pt x="51" y="8"/>
                    </a:cubicBezTo>
                    <a:cubicBezTo>
                      <a:pt x="57" y="14"/>
                      <a:pt x="60" y="22"/>
                      <a:pt x="60" y="30"/>
                    </a:cubicBezTo>
                    <a:cubicBezTo>
                      <a:pt x="60" y="38"/>
                      <a:pt x="57" y="45"/>
                      <a:pt x="51" y="51"/>
                    </a:cubicBezTo>
                    <a:cubicBezTo>
                      <a:pt x="45" y="57"/>
                      <a:pt x="38" y="60"/>
                      <a:pt x="30" y="60"/>
                    </a:cubicBezTo>
                    <a:cubicBezTo>
                      <a:pt x="22" y="60"/>
                      <a:pt x="15" y="57"/>
                      <a:pt x="9" y="51"/>
                    </a:cubicBezTo>
                    <a:close/>
                  </a:path>
                </a:pathLst>
              </a:custGeom>
              <a:solidFill>
                <a:srgbClr val="2993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34" name="Freeform 35">
                <a:extLst>
                  <a:ext uri="{FF2B5EF4-FFF2-40B4-BE49-F238E27FC236}">
                    <a16:creationId xmlns:a16="http://schemas.microsoft.com/office/drawing/2014/main" id="{5C3D1D8F-FAE4-25BA-EA2C-8DBF99E5F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4388" y="2185988"/>
                <a:ext cx="203200" cy="203200"/>
              </a:xfrm>
              <a:custGeom>
                <a:avLst/>
                <a:gdLst/>
                <a:ahLst/>
                <a:cxnLst>
                  <a:cxn ang="0">
                    <a:pos x="72" y="12"/>
                  </a:cxn>
                  <a:cxn ang="0">
                    <a:pos x="84" y="42"/>
                  </a:cxn>
                  <a:cxn ang="0">
                    <a:pos x="72" y="71"/>
                  </a:cxn>
                  <a:cxn ang="0">
                    <a:pos x="42" y="84"/>
                  </a:cxn>
                  <a:cxn ang="0">
                    <a:pos x="12" y="71"/>
                  </a:cxn>
                  <a:cxn ang="0">
                    <a:pos x="0" y="42"/>
                  </a:cxn>
                  <a:cxn ang="0">
                    <a:pos x="12" y="12"/>
                  </a:cxn>
                  <a:cxn ang="0">
                    <a:pos x="42" y="0"/>
                  </a:cxn>
                  <a:cxn ang="0">
                    <a:pos x="72" y="12"/>
                  </a:cxn>
                </a:cxnLst>
                <a:rect l="0" t="0" r="r" b="b"/>
                <a:pathLst>
                  <a:path w="84" h="84">
                    <a:moveTo>
                      <a:pt x="72" y="12"/>
                    </a:moveTo>
                    <a:cubicBezTo>
                      <a:pt x="80" y="20"/>
                      <a:pt x="84" y="30"/>
                      <a:pt x="84" y="42"/>
                    </a:cubicBezTo>
                    <a:cubicBezTo>
                      <a:pt x="84" y="53"/>
                      <a:pt x="80" y="63"/>
                      <a:pt x="72" y="71"/>
                    </a:cubicBezTo>
                    <a:cubicBezTo>
                      <a:pt x="64" y="80"/>
                      <a:pt x="54" y="84"/>
                      <a:pt x="42" y="84"/>
                    </a:cubicBezTo>
                    <a:cubicBezTo>
                      <a:pt x="31" y="84"/>
                      <a:pt x="21" y="80"/>
                      <a:pt x="12" y="71"/>
                    </a:cubicBezTo>
                    <a:cubicBezTo>
                      <a:pt x="4" y="63"/>
                      <a:pt x="0" y="53"/>
                      <a:pt x="0" y="42"/>
                    </a:cubicBezTo>
                    <a:cubicBezTo>
                      <a:pt x="0" y="30"/>
                      <a:pt x="4" y="20"/>
                      <a:pt x="12" y="12"/>
                    </a:cubicBezTo>
                    <a:cubicBezTo>
                      <a:pt x="21" y="4"/>
                      <a:pt x="31" y="0"/>
                      <a:pt x="42" y="0"/>
                    </a:cubicBezTo>
                    <a:cubicBezTo>
                      <a:pt x="54" y="0"/>
                      <a:pt x="64" y="4"/>
                      <a:pt x="72" y="12"/>
                    </a:cubicBezTo>
                    <a:close/>
                  </a:path>
                </a:pathLst>
              </a:custGeom>
              <a:solidFill>
                <a:srgbClr val="7F739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35" name="Freeform 36">
                <a:extLst>
                  <a:ext uri="{FF2B5EF4-FFF2-40B4-BE49-F238E27FC236}">
                    <a16:creationId xmlns:a16="http://schemas.microsoft.com/office/drawing/2014/main" id="{8E0D615D-F7FB-510F-3903-BEA266FD6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7001" y="2338388"/>
                <a:ext cx="203200" cy="203200"/>
              </a:xfrm>
              <a:custGeom>
                <a:avLst/>
                <a:gdLst/>
                <a:ahLst/>
                <a:cxnLst>
                  <a:cxn ang="0">
                    <a:pos x="84" y="42"/>
                  </a:cxn>
                  <a:cxn ang="0">
                    <a:pos x="72" y="71"/>
                  </a:cxn>
                  <a:cxn ang="0">
                    <a:pos x="42" y="84"/>
                  </a:cxn>
                  <a:cxn ang="0">
                    <a:pos x="12" y="71"/>
                  </a:cxn>
                  <a:cxn ang="0">
                    <a:pos x="0" y="42"/>
                  </a:cxn>
                  <a:cxn ang="0">
                    <a:pos x="12" y="12"/>
                  </a:cxn>
                  <a:cxn ang="0">
                    <a:pos x="42" y="0"/>
                  </a:cxn>
                  <a:cxn ang="0">
                    <a:pos x="72" y="12"/>
                  </a:cxn>
                  <a:cxn ang="0">
                    <a:pos x="84" y="42"/>
                  </a:cxn>
                </a:cxnLst>
                <a:rect l="0" t="0" r="r" b="b"/>
                <a:pathLst>
                  <a:path w="84" h="84">
                    <a:moveTo>
                      <a:pt x="84" y="42"/>
                    </a:moveTo>
                    <a:cubicBezTo>
                      <a:pt x="84" y="53"/>
                      <a:pt x="80" y="63"/>
                      <a:pt x="72" y="71"/>
                    </a:cubicBezTo>
                    <a:cubicBezTo>
                      <a:pt x="64" y="80"/>
                      <a:pt x="54" y="84"/>
                      <a:pt x="42" y="84"/>
                    </a:cubicBezTo>
                    <a:cubicBezTo>
                      <a:pt x="31" y="84"/>
                      <a:pt x="21" y="80"/>
                      <a:pt x="12" y="71"/>
                    </a:cubicBezTo>
                    <a:cubicBezTo>
                      <a:pt x="4" y="63"/>
                      <a:pt x="0" y="53"/>
                      <a:pt x="0" y="42"/>
                    </a:cubicBezTo>
                    <a:cubicBezTo>
                      <a:pt x="0" y="30"/>
                      <a:pt x="4" y="20"/>
                      <a:pt x="12" y="12"/>
                    </a:cubicBezTo>
                    <a:cubicBezTo>
                      <a:pt x="21" y="4"/>
                      <a:pt x="31" y="0"/>
                      <a:pt x="42" y="0"/>
                    </a:cubicBezTo>
                    <a:cubicBezTo>
                      <a:pt x="54" y="0"/>
                      <a:pt x="64" y="4"/>
                      <a:pt x="72" y="12"/>
                    </a:cubicBezTo>
                    <a:cubicBezTo>
                      <a:pt x="80" y="20"/>
                      <a:pt x="84" y="30"/>
                      <a:pt x="84" y="42"/>
                    </a:cubicBezTo>
                    <a:close/>
                  </a:path>
                </a:pathLst>
              </a:custGeom>
              <a:solidFill>
                <a:srgbClr val="3BC7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36" name="Freeform 37">
                <a:extLst>
                  <a:ext uri="{FF2B5EF4-FFF2-40B4-BE49-F238E27FC236}">
                    <a16:creationId xmlns:a16="http://schemas.microsoft.com/office/drawing/2014/main" id="{35B177EF-981B-2070-D0C1-3E5CB92849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1851" y="2474913"/>
                <a:ext cx="147638" cy="147637"/>
              </a:xfrm>
              <a:custGeom>
                <a:avLst/>
                <a:gdLst/>
                <a:ahLst/>
                <a:cxnLst>
                  <a:cxn ang="0">
                    <a:pos x="9" y="52"/>
                  </a:cxn>
                  <a:cxn ang="0">
                    <a:pos x="0" y="30"/>
                  </a:cxn>
                  <a:cxn ang="0">
                    <a:pos x="9" y="8"/>
                  </a:cxn>
                  <a:cxn ang="0">
                    <a:pos x="31" y="0"/>
                  </a:cxn>
                  <a:cxn ang="0">
                    <a:pos x="52" y="8"/>
                  </a:cxn>
                  <a:cxn ang="0">
                    <a:pos x="61" y="30"/>
                  </a:cxn>
                  <a:cxn ang="0">
                    <a:pos x="52" y="52"/>
                  </a:cxn>
                  <a:cxn ang="0">
                    <a:pos x="31" y="61"/>
                  </a:cxn>
                  <a:cxn ang="0">
                    <a:pos x="9" y="52"/>
                  </a:cxn>
                </a:cxnLst>
                <a:rect l="0" t="0" r="r" b="b"/>
                <a:pathLst>
                  <a:path w="61" h="61">
                    <a:moveTo>
                      <a:pt x="9" y="52"/>
                    </a:moveTo>
                    <a:cubicBezTo>
                      <a:pt x="3" y="46"/>
                      <a:pt x="0" y="39"/>
                      <a:pt x="0" y="30"/>
                    </a:cubicBezTo>
                    <a:cubicBezTo>
                      <a:pt x="0" y="22"/>
                      <a:pt x="3" y="15"/>
                      <a:pt x="9" y="8"/>
                    </a:cubicBezTo>
                    <a:cubicBezTo>
                      <a:pt x="15" y="3"/>
                      <a:pt x="22" y="0"/>
                      <a:pt x="31" y="0"/>
                    </a:cubicBezTo>
                    <a:cubicBezTo>
                      <a:pt x="39" y="0"/>
                      <a:pt x="46" y="3"/>
                      <a:pt x="52" y="8"/>
                    </a:cubicBezTo>
                    <a:cubicBezTo>
                      <a:pt x="58" y="15"/>
                      <a:pt x="61" y="22"/>
                      <a:pt x="61" y="30"/>
                    </a:cubicBezTo>
                    <a:cubicBezTo>
                      <a:pt x="61" y="39"/>
                      <a:pt x="58" y="46"/>
                      <a:pt x="52" y="52"/>
                    </a:cubicBezTo>
                    <a:cubicBezTo>
                      <a:pt x="46" y="58"/>
                      <a:pt x="39" y="61"/>
                      <a:pt x="31" y="61"/>
                    </a:cubicBezTo>
                    <a:cubicBezTo>
                      <a:pt x="22" y="61"/>
                      <a:pt x="15" y="58"/>
                      <a:pt x="9" y="52"/>
                    </a:cubicBezTo>
                    <a:close/>
                  </a:path>
                </a:pathLst>
              </a:custGeom>
              <a:solidFill>
                <a:srgbClr val="2AC2A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37" name="Freeform 38">
                <a:extLst>
                  <a:ext uri="{FF2B5EF4-FFF2-40B4-BE49-F238E27FC236}">
                    <a16:creationId xmlns:a16="http://schemas.microsoft.com/office/drawing/2014/main" id="{A2323A9F-12D7-923D-E369-8ED7193DE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6588" y="2628900"/>
                <a:ext cx="204788" cy="203200"/>
              </a:xfrm>
              <a:custGeom>
                <a:avLst/>
                <a:gdLst/>
                <a:ahLst/>
                <a:cxnLst>
                  <a:cxn ang="0">
                    <a:pos x="12" y="71"/>
                  </a:cxn>
                  <a:cxn ang="0">
                    <a:pos x="0" y="42"/>
                  </a:cxn>
                  <a:cxn ang="0">
                    <a:pos x="12" y="12"/>
                  </a:cxn>
                  <a:cxn ang="0">
                    <a:pos x="42" y="0"/>
                  </a:cxn>
                  <a:cxn ang="0">
                    <a:pos x="72" y="12"/>
                  </a:cxn>
                  <a:cxn ang="0">
                    <a:pos x="84" y="42"/>
                  </a:cxn>
                  <a:cxn ang="0">
                    <a:pos x="72" y="71"/>
                  </a:cxn>
                  <a:cxn ang="0">
                    <a:pos x="42" y="84"/>
                  </a:cxn>
                  <a:cxn ang="0">
                    <a:pos x="12" y="71"/>
                  </a:cxn>
                </a:cxnLst>
                <a:rect l="0" t="0" r="r" b="b"/>
                <a:pathLst>
                  <a:path w="84" h="84">
                    <a:moveTo>
                      <a:pt x="12" y="71"/>
                    </a:moveTo>
                    <a:cubicBezTo>
                      <a:pt x="4" y="63"/>
                      <a:pt x="0" y="53"/>
                      <a:pt x="0" y="42"/>
                    </a:cubicBezTo>
                    <a:cubicBezTo>
                      <a:pt x="0" y="30"/>
                      <a:pt x="4" y="20"/>
                      <a:pt x="12" y="12"/>
                    </a:cubicBezTo>
                    <a:cubicBezTo>
                      <a:pt x="21" y="4"/>
                      <a:pt x="31" y="0"/>
                      <a:pt x="42" y="0"/>
                    </a:cubicBezTo>
                    <a:cubicBezTo>
                      <a:pt x="54" y="0"/>
                      <a:pt x="64" y="4"/>
                      <a:pt x="72" y="12"/>
                    </a:cubicBezTo>
                    <a:cubicBezTo>
                      <a:pt x="80" y="20"/>
                      <a:pt x="84" y="30"/>
                      <a:pt x="84" y="42"/>
                    </a:cubicBezTo>
                    <a:cubicBezTo>
                      <a:pt x="84" y="53"/>
                      <a:pt x="80" y="63"/>
                      <a:pt x="72" y="71"/>
                    </a:cubicBezTo>
                    <a:cubicBezTo>
                      <a:pt x="64" y="80"/>
                      <a:pt x="54" y="84"/>
                      <a:pt x="42" y="84"/>
                    </a:cubicBezTo>
                    <a:cubicBezTo>
                      <a:pt x="31" y="84"/>
                      <a:pt x="21" y="80"/>
                      <a:pt x="12" y="71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  <p:sp>
            <p:nvSpPr>
              <p:cNvPr id="38" name="Freeform 39">
                <a:extLst>
                  <a:ext uri="{FF2B5EF4-FFF2-40B4-BE49-F238E27FC236}">
                    <a16:creationId xmlns:a16="http://schemas.microsoft.com/office/drawing/2014/main" id="{6BD7EC89-B197-AEC8-FC7A-A2CBFAECF9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1438" y="4359275"/>
                <a:ext cx="112713" cy="114300"/>
              </a:xfrm>
              <a:custGeom>
                <a:avLst/>
                <a:gdLst/>
                <a:ahLst/>
                <a:cxnLst>
                  <a:cxn ang="0">
                    <a:pos x="47" y="23"/>
                  </a:cxn>
                  <a:cxn ang="0">
                    <a:pos x="40" y="40"/>
                  </a:cxn>
                  <a:cxn ang="0">
                    <a:pos x="24" y="47"/>
                  </a:cxn>
                  <a:cxn ang="0">
                    <a:pos x="7" y="40"/>
                  </a:cxn>
                  <a:cxn ang="0">
                    <a:pos x="0" y="23"/>
                  </a:cxn>
                  <a:cxn ang="0">
                    <a:pos x="7" y="6"/>
                  </a:cxn>
                  <a:cxn ang="0">
                    <a:pos x="24" y="0"/>
                  </a:cxn>
                  <a:cxn ang="0">
                    <a:pos x="40" y="6"/>
                  </a:cxn>
                  <a:cxn ang="0">
                    <a:pos x="47" y="23"/>
                  </a:cxn>
                </a:cxnLst>
                <a:rect l="0" t="0" r="r" b="b"/>
                <a:pathLst>
                  <a:path w="47" h="47">
                    <a:moveTo>
                      <a:pt x="47" y="23"/>
                    </a:moveTo>
                    <a:cubicBezTo>
                      <a:pt x="47" y="30"/>
                      <a:pt x="45" y="35"/>
                      <a:pt x="40" y="40"/>
                    </a:cubicBezTo>
                    <a:cubicBezTo>
                      <a:pt x="35" y="45"/>
                      <a:pt x="30" y="47"/>
                      <a:pt x="24" y="47"/>
                    </a:cubicBezTo>
                    <a:cubicBezTo>
                      <a:pt x="17" y="47"/>
                      <a:pt x="11" y="45"/>
                      <a:pt x="7" y="40"/>
                    </a:cubicBezTo>
                    <a:cubicBezTo>
                      <a:pt x="2" y="35"/>
                      <a:pt x="0" y="30"/>
                      <a:pt x="0" y="23"/>
                    </a:cubicBezTo>
                    <a:cubicBezTo>
                      <a:pt x="0" y="17"/>
                      <a:pt x="2" y="11"/>
                      <a:pt x="7" y="6"/>
                    </a:cubicBezTo>
                    <a:cubicBezTo>
                      <a:pt x="11" y="2"/>
                      <a:pt x="17" y="0"/>
                      <a:pt x="24" y="0"/>
                    </a:cubicBezTo>
                    <a:cubicBezTo>
                      <a:pt x="30" y="0"/>
                      <a:pt x="35" y="2"/>
                      <a:pt x="40" y="6"/>
                    </a:cubicBezTo>
                    <a:cubicBezTo>
                      <a:pt x="45" y="11"/>
                      <a:pt x="47" y="17"/>
                      <a:pt x="47" y="23"/>
                    </a:cubicBezTo>
                    <a:close/>
                  </a:path>
                </a:pathLst>
              </a:custGeom>
              <a:solidFill>
                <a:srgbClr val="2993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312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  <a:cs typeface="+mn-cs"/>
                </a:endParaRPr>
              </a:p>
            </p:txBody>
          </p:sp>
        </p:grpSp>
      </p:grpSp>
      <p:sp>
        <p:nvSpPr>
          <p:cNvPr id="62" name="TextBox 55">
            <a:extLst>
              <a:ext uri="{FF2B5EF4-FFF2-40B4-BE49-F238E27FC236}">
                <a16:creationId xmlns:a16="http://schemas.microsoft.com/office/drawing/2014/main" id="{60D68622-9AFA-E1B1-4172-2B571A881923}"/>
              </a:ext>
            </a:extLst>
          </p:cNvPr>
          <p:cNvSpPr txBox="1"/>
          <p:nvPr/>
        </p:nvSpPr>
        <p:spPr>
          <a:xfrm>
            <a:off x="953871" y="3627313"/>
            <a:ext cx="1373589" cy="1107996"/>
          </a:xfrm>
          <a:prstGeom prst="rect">
            <a:avLst/>
          </a:prstGeom>
          <a:noFill/>
          <a:effectLst>
            <a:outerShdw blurRad="50800" dist="38100" dir="2700000" sx="71000" sy="71000" algn="tl" rotWithShape="0">
              <a:prstClr val="black">
                <a:alpha val="61000"/>
              </a:prstClr>
            </a:outerShdw>
          </a:effectLst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10312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3F5F"/>
                </a:solidFill>
                <a:effectLst/>
                <a:uLnTx/>
                <a:uFillTx/>
                <a:latin typeface="Helvetica" panose="020B0604020202020204" pitchFamily="34" charset="0"/>
                <a:cs typeface="Arial" panose="020B0604020202020204" pitchFamily="34" charset="0"/>
              </a:rPr>
              <a:t>Bibliographic resources and services</a:t>
            </a:r>
          </a:p>
          <a:p>
            <a:pPr marL="0" marR="0" lvl="0" indent="0" algn="r" defTabSz="10312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1" u="none" strike="noStrike" kern="1200" cap="none" spc="0" normalizeH="0" baseline="0" noProof="0" dirty="0">
                <a:ln>
                  <a:noFill/>
                </a:ln>
                <a:solidFill>
                  <a:srgbClr val="FF3F5F"/>
                </a:solidFill>
                <a:effectLst/>
                <a:uLnTx/>
                <a:uFillTx/>
                <a:latin typeface="Helvetica" panose="020B0604020202020204" pitchFamily="34" charset="0"/>
                <a:cs typeface="Arial" panose="020B0604020202020204" pitchFamily="34" charset="0"/>
              </a:rPr>
              <a:t>live demo</a:t>
            </a:r>
          </a:p>
        </p:txBody>
      </p:sp>
      <p:sp>
        <p:nvSpPr>
          <p:cNvPr id="63" name="TextBox 55">
            <a:extLst>
              <a:ext uri="{FF2B5EF4-FFF2-40B4-BE49-F238E27FC236}">
                <a16:creationId xmlns:a16="http://schemas.microsoft.com/office/drawing/2014/main" id="{1556EC57-6656-0398-FB99-5D8BF5274347}"/>
              </a:ext>
            </a:extLst>
          </p:cNvPr>
          <p:cNvSpPr txBox="1"/>
          <p:nvPr/>
        </p:nvSpPr>
        <p:spPr>
          <a:xfrm>
            <a:off x="5242079" y="157219"/>
            <a:ext cx="2335574" cy="830997"/>
          </a:xfrm>
          <a:prstGeom prst="rect">
            <a:avLst/>
          </a:prstGeom>
          <a:noFill/>
          <a:effectLst>
            <a:outerShdw blurRad="50800" dist="38100" dir="2700000" sx="71000" sy="71000" algn="tl" rotWithShape="0">
              <a:prstClr val="black">
                <a:alpha val="61000"/>
              </a:prstClr>
            </a:outerShdw>
          </a:effectLst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10312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2AC2AC"/>
                </a:solidFill>
                <a:latin typeface="Helvetica" panose="020B0604020202020204" pitchFamily="34" charset="0"/>
                <a:cs typeface="Arial" panose="020B0604020202020204" pitchFamily="34" charset="0"/>
              </a:rPr>
              <a:t>Open science, open access and research data management</a:t>
            </a:r>
          </a:p>
        </p:txBody>
      </p:sp>
      <p:sp>
        <p:nvSpPr>
          <p:cNvPr id="64" name="TextBox 55">
            <a:extLst>
              <a:ext uri="{FF2B5EF4-FFF2-40B4-BE49-F238E27FC236}">
                <a16:creationId xmlns:a16="http://schemas.microsoft.com/office/drawing/2014/main" id="{C5A59214-1CE1-E613-AB8B-EEE9D2FAFFDF}"/>
              </a:ext>
            </a:extLst>
          </p:cNvPr>
          <p:cNvSpPr txBox="1"/>
          <p:nvPr/>
        </p:nvSpPr>
        <p:spPr>
          <a:xfrm>
            <a:off x="1828959" y="1763538"/>
            <a:ext cx="1373589" cy="553998"/>
          </a:xfrm>
          <a:prstGeom prst="rect">
            <a:avLst/>
          </a:prstGeom>
          <a:noFill/>
          <a:effectLst>
            <a:outerShdw blurRad="50800" dist="38100" dir="2700000" sx="71000" sy="71000" algn="tl" rotWithShape="0">
              <a:prstClr val="black">
                <a:alpha val="61000"/>
              </a:prstClr>
            </a:outerShdw>
          </a:effectLst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10312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7F739A"/>
                </a:solidFill>
                <a:effectLst/>
                <a:uLnTx/>
                <a:uFillTx/>
                <a:latin typeface="Helvetica" panose="020B0604020202020204" pitchFamily="34" charset="0"/>
                <a:cs typeface="Arial" panose="020B0604020202020204" pitchFamily="34" charset="0"/>
              </a:rPr>
              <a:t>IRIS </a:t>
            </a:r>
            <a:r>
              <a:rPr kumimoji="0" lang="en-US" i="0" u="none" strike="noStrike" kern="1200" cap="none" spc="0" normalizeH="0" baseline="0" noProof="0" dirty="0" err="1">
                <a:ln>
                  <a:noFill/>
                </a:ln>
                <a:solidFill>
                  <a:srgbClr val="7F739A"/>
                </a:solidFill>
                <a:effectLst/>
                <a:uLnTx/>
                <a:uFillTx/>
                <a:latin typeface="Helvetica" panose="020B0604020202020204" pitchFamily="34" charset="0"/>
                <a:cs typeface="Arial" panose="020B0604020202020204" pitchFamily="34" charset="0"/>
              </a:rPr>
              <a:t>Unimore</a:t>
            </a:r>
            <a:endParaRPr lang="en-US" dirty="0">
              <a:solidFill>
                <a:srgbClr val="7F739A"/>
              </a:solidFill>
              <a:latin typeface="Helvetica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r" defTabSz="10312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>
                <a:solidFill>
                  <a:srgbClr val="7F739A"/>
                </a:solidFill>
                <a:latin typeface="Helvetica" panose="020B0604020202020204" pitchFamily="34" charset="0"/>
                <a:cs typeface="Arial" panose="020B0604020202020204" pitchFamily="34" charset="0"/>
              </a:rPr>
              <a:t>live demo</a:t>
            </a:r>
            <a:endParaRPr kumimoji="0" lang="en-US" i="1" u="none" strike="noStrike" kern="1200" cap="none" spc="0" normalizeH="0" baseline="0" noProof="0" dirty="0">
              <a:ln>
                <a:noFill/>
              </a:ln>
              <a:solidFill>
                <a:srgbClr val="7F739A"/>
              </a:solidFill>
              <a:effectLst/>
              <a:uLnTx/>
              <a:uFillTx/>
              <a:latin typeface="Helvetica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55">
            <a:extLst>
              <a:ext uri="{FF2B5EF4-FFF2-40B4-BE49-F238E27FC236}">
                <a16:creationId xmlns:a16="http://schemas.microsoft.com/office/drawing/2014/main" id="{500AE6EE-84C2-4B38-9692-241FC157D8C0}"/>
              </a:ext>
            </a:extLst>
          </p:cNvPr>
          <p:cNvSpPr txBox="1"/>
          <p:nvPr/>
        </p:nvSpPr>
        <p:spPr>
          <a:xfrm>
            <a:off x="8998694" y="2301537"/>
            <a:ext cx="2258586" cy="553998"/>
          </a:xfrm>
          <a:prstGeom prst="rect">
            <a:avLst/>
          </a:prstGeom>
          <a:noFill/>
          <a:effectLst>
            <a:outerShdw blurRad="50800" dist="38100" dir="2700000" sx="71000" sy="71000" algn="tl" rotWithShape="0">
              <a:prstClr val="black">
                <a:alpha val="61000"/>
              </a:prstClr>
            </a:outerShdw>
          </a:effectLst>
        </p:spPr>
        <p:txBody>
          <a:bodyPr wrap="square" lIns="0" tIns="0" rIns="0" bIns="0" rtlCol="0" anchor="t">
            <a:spAutoFit/>
          </a:bodyPr>
          <a:lstStyle>
            <a:defPPr>
              <a:defRPr lang="it-IT"/>
            </a:defPPr>
            <a:lvl1pPr marR="0" lvl="0" indent="0" algn="r" defTabSz="1031294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68DEC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sz="1800" b="0" dirty="0">
                <a:solidFill>
                  <a:srgbClr val="3BC7E2"/>
                </a:solidFill>
                <a:latin typeface="Helvetica" panose="020B0604020202020204" pitchFamily="34" charset="0"/>
              </a:rPr>
              <a:t>Bibliometrics and research assessment</a:t>
            </a:r>
          </a:p>
        </p:txBody>
      </p:sp>
      <p:grpSp>
        <p:nvGrpSpPr>
          <p:cNvPr id="41" name="Gruppo 40">
            <a:extLst>
              <a:ext uri="{FF2B5EF4-FFF2-40B4-BE49-F238E27FC236}">
                <a16:creationId xmlns:a16="http://schemas.microsoft.com/office/drawing/2014/main" id="{C5ADBD5E-B7C8-357C-C096-D36B1EC2006D}"/>
              </a:ext>
            </a:extLst>
          </p:cNvPr>
          <p:cNvGrpSpPr/>
          <p:nvPr/>
        </p:nvGrpSpPr>
        <p:grpSpPr>
          <a:xfrm>
            <a:off x="2484390" y="3623429"/>
            <a:ext cx="1034117" cy="1034981"/>
            <a:chOff x="1032575" y="2328010"/>
            <a:chExt cx="1034117" cy="1034981"/>
          </a:xfrm>
        </p:grpSpPr>
        <p:sp>
          <p:nvSpPr>
            <p:cNvPr id="44" name="Oval 85">
              <a:extLst>
                <a:ext uri="{FF2B5EF4-FFF2-40B4-BE49-F238E27FC236}">
                  <a16:creationId xmlns:a16="http://schemas.microsoft.com/office/drawing/2014/main" id="{36B7F3E6-2F58-610E-1F85-EA6A5F4F9BE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2575" y="2328010"/>
              <a:ext cx="1034117" cy="1034981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FF3F5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37502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3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103">
              <a:extLst>
                <a:ext uri="{FF2B5EF4-FFF2-40B4-BE49-F238E27FC236}">
                  <a16:creationId xmlns:a16="http://schemas.microsoft.com/office/drawing/2014/main" id="{8172A22F-7A62-FF8D-4105-2E188C1EA4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46434" y="2546285"/>
              <a:ext cx="406400" cy="598434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rgbClr val="FF3F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37502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Gruppo 46">
            <a:extLst>
              <a:ext uri="{FF2B5EF4-FFF2-40B4-BE49-F238E27FC236}">
                <a16:creationId xmlns:a16="http://schemas.microsoft.com/office/drawing/2014/main" id="{B8777EB0-3BE9-D1CF-75C9-A675FEF99EBF}"/>
              </a:ext>
            </a:extLst>
          </p:cNvPr>
          <p:cNvGrpSpPr/>
          <p:nvPr/>
        </p:nvGrpSpPr>
        <p:grpSpPr>
          <a:xfrm>
            <a:off x="5694126" y="1077815"/>
            <a:ext cx="1054319" cy="1022965"/>
            <a:chOff x="4080575" y="4333062"/>
            <a:chExt cx="1034117" cy="1034981"/>
          </a:xfrm>
        </p:grpSpPr>
        <p:sp>
          <p:nvSpPr>
            <p:cNvPr id="48" name="Oval 92">
              <a:extLst>
                <a:ext uri="{FF2B5EF4-FFF2-40B4-BE49-F238E27FC236}">
                  <a16:creationId xmlns:a16="http://schemas.microsoft.com/office/drawing/2014/main" id="{84535B1F-6C47-555A-E4EC-39B76E0ED0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80575" y="4333062"/>
              <a:ext cx="1034117" cy="1034981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2AC2AC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37502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3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9" name="Group 26">
              <a:extLst>
                <a:ext uri="{FF2B5EF4-FFF2-40B4-BE49-F238E27FC236}">
                  <a16:creationId xmlns:a16="http://schemas.microsoft.com/office/drawing/2014/main" id="{48FF237E-312A-AEC2-2D51-07C9ADF1994A}"/>
                </a:ext>
              </a:extLst>
            </p:cNvPr>
            <p:cNvGrpSpPr/>
            <p:nvPr/>
          </p:nvGrpSpPr>
          <p:grpSpPr>
            <a:xfrm>
              <a:off x="4296751" y="4587059"/>
              <a:ext cx="531362" cy="484184"/>
              <a:chOff x="8780463" y="1906588"/>
              <a:chExt cx="360363" cy="360363"/>
            </a:xfrm>
            <a:solidFill>
              <a:srgbClr val="FF3F5F"/>
            </a:solidFill>
          </p:grpSpPr>
          <p:sp>
            <p:nvSpPr>
              <p:cNvPr id="50" name="Freeform 93">
                <a:extLst>
                  <a:ext uri="{FF2B5EF4-FFF2-40B4-BE49-F238E27FC236}">
                    <a16:creationId xmlns:a16="http://schemas.microsoft.com/office/drawing/2014/main" id="{F411572E-E044-7DFC-EC64-C38E19AC8ED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80463" y="1938338"/>
                <a:ext cx="328613" cy="328613"/>
              </a:xfrm>
              <a:custGeom>
                <a:avLst/>
                <a:gdLst/>
                <a:ahLst/>
                <a:cxnLst>
                  <a:cxn ang="0">
                    <a:pos x="80" y="3"/>
                  </a:cxn>
                  <a:cxn ang="0">
                    <a:pos x="73" y="0"/>
                  </a:cxn>
                  <a:cxn ang="0">
                    <a:pos x="66" y="3"/>
                  </a:cxn>
                  <a:cxn ang="0">
                    <a:pos x="61" y="9"/>
                  </a:cxn>
                  <a:cxn ang="0">
                    <a:pos x="58" y="15"/>
                  </a:cxn>
                  <a:cxn ang="0">
                    <a:pos x="60" y="20"/>
                  </a:cxn>
                  <a:cxn ang="0">
                    <a:pos x="8" y="41"/>
                  </a:cxn>
                  <a:cxn ang="0">
                    <a:pos x="1" y="50"/>
                  </a:cxn>
                  <a:cxn ang="0">
                    <a:pos x="4" y="60"/>
                  </a:cxn>
                  <a:cxn ang="0">
                    <a:pos x="53" y="108"/>
                  </a:cxn>
                  <a:cxn ang="0">
                    <a:pos x="61" y="112"/>
                  </a:cxn>
                  <a:cxn ang="0">
                    <a:pos x="61" y="112"/>
                  </a:cxn>
                  <a:cxn ang="0">
                    <a:pos x="63" y="111"/>
                  </a:cxn>
                  <a:cxn ang="0">
                    <a:pos x="72" y="104"/>
                  </a:cxn>
                  <a:cxn ang="0">
                    <a:pos x="92" y="53"/>
                  </a:cxn>
                  <a:cxn ang="0">
                    <a:pos x="97" y="55"/>
                  </a:cxn>
                  <a:cxn ang="0">
                    <a:pos x="104" y="52"/>
                  </a:cxn>
                  <a:cxn ang="0">
                    <a:pos x="110" y="46"/>
                  </a:cxn>
                  <a:cxn ang="0">
                    <a:pos x="112" y="40"/>
                  </a:cxn>
                  <a:cxn ang="0">
                    <a:pos x="110" y="33"/>
                  </a:cxn>
                  <a:cxn ang="0">
                    <a:pos x="80" y="3"/>
                  </a:cxn>
                  <a:cxn ang="0">
                    <a:pos x="65" y="102"/>
                  </a:cxn>
                  <a:cxn ang="0">
                    <a:pos x="62" y="104"/>
                  </a:cxn>
                  <a:cxn ang="0">
                    <a:pos x="61" y="104"/>
                  </a:cxn>
                  <a:cxn ang="0">
                    <a:pos x="58" y="103"/>
                  </a:cxn>
                  <a:cxn ang="0">
                    <a:pos x="9" y="55"/>
                  </a:cxn>
                  <a:cxn ang="0">
                    <a:pos x="8" y="51"/>
                  </a:cxn>
                  <a:cxn ang="0">
                    <a:pos x="11" y="48"/>
                  </a:cxn>
                  <a:cxn ang="0">
                    <a:pos x="34" y="39"/>
                  </a:cxn>
                  <a:cxn ang="0">
                    <a:pos x="83" y="56"/>
                  </a:cxn>
                  <a:cxn ang="0">
                    <a:pos x="65" y="102"/>
                  </a:cxn>
                  <a:cxn ang="0">
                    <a:pos x="104" y="41"/>
                  </a:cxn>
                  <a:cxn ang="0">
                    <a:pos x="99" y="46"/>
                  </a:cxn>
                  <a:cxn ang="0">
                    <a:pos x="96" y="46"/>
                  </a:cxn>
                  <a:cxn ang="0">
                    <a:pos x="89" y="40"/>
                  </a:cxn>
                  <a:cxn ang="0">
                    <a:pos x="84" y="53"/>
                  </a:cxn>
                  <a:cxn ang="0">
                    <a:pos x="84" y="52"/>
                  </a:cxn>
                  <a:cxn ang="0">
                    <a:pos x="50" y="38"/>
                  </a:cxn>
                  <a:cxn ang="0">
                    <a:pos x="40" y="36"/>
                  </a:cxn>
                  <a:cxn ang="0">
                    <a:pos x="73" y="23"/>
                  </a:cxn>
                  <a:cxn ang="0">
                    <a:pos x="66" y="17"/>
                  </a:cxn>
                  <a:cxn ang="0">
                    <a:pos x="66" y="14"/>
                  </a:cxn>
                  <a:cxn ang="0">
                    <a:pos x="72" y="9"/>
                  </a:cxn>
                  <a:cxn ang="0">
                    <a:pos x="75" y="9"/>
                  </a:cxn>
                  <a:cxn ang="0">
                    <a:pos x="104" y="38"/>
                  </a:cxn>
                  <a:cxn ang="0">
                    <a:pos x="104" y="41"/>
                  </a:cxn>
                  <a:cxn ang="0">
                    <a:pos x="104" y="41"/>
                  </a:cxn>
                  <a:cxn ang="0">
                    <a:pos x="104" y="41"/>
                  </a:cxn>
                </a:cxnLst>
                <a:rect l="0" t="0" r="r" b="b"/>
                <a:pathLst>
                  <a:path w="112" h="112">
                    <a:moveTo>
                      <a:pt x="80" y="3"/>
                    </a:moveTo>
                    <a:cubicBezTo>
                      <a:pt x="78" y="1"/>
                      <a:pt x="76" y="0"/>
                      <a:pt x="73" y="0"/>
                    </a:cubicBezTo>
                    <a:cubicBezTo>
                      <a:pt x="71" y="0"/>
                      <a:pt x="68" y="1"/>
                      <a:pt x="66" y="3"/>
                    </a:cubicBezTo>
                    <a:cubicBezTo>
                      <a:pt x="61" y="9"/>
                      <a:pt x="61" y="9"/>
                      <a:pt x="61" y="9"/>
                    </a:cubicBezTo>
                    <a:cubicBezTo>
                      <a:pt x="59" y="10"/>
                      <a:pt x="58" y="13"/>
                      <a:pt x="58" y="15"/>
                    </a:cubicBezTo>
                    <a:cubicBezTo>
                      <a:pt x="58" y="17"/>
                      <a:pt x="59" y="19"/>
                      <a:pt x="60" y="20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4" y="43"/>
                      <a:pt x="2" y="46"/>
                      <a:pt x="1" y="50"/>
                    </a:cubicBezTo>
                    <a:cubicBezTo>
                      <a:pt x="0" y="53"/>
                      <a:pt x="1" y="57"/>
                      <a:pt x="4" y="60"/>
                    </a:cubicBezTo>
                    <a:cubicBezTo>
                      <a:pt x="53" y="108"/>
                      <a:pt x="53" y="108"/>
                      <a:pt x="53" y="108"/>
                    </a:cubicBezTo>
                    <a:cubicBezTo>
                      <a:pt x="55" y="110"/>
                      <a:pt x="58" y="112"/>
                      <a:pt x="61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2" y="112"/>
                      <a:pt x="63" y="112"/>
                      <a:pt x="63" y="111"/>
                    </a:cubicBezTo>
                    <a:cubicBezTo>
                      <a:pt x="67" y="111"/>
                      <a:pt x="70" y="108"/>
                      <a:pt x="72" y="104"/>
                    </a:cubicBezTo>
                    <a:cubicBezTo>
                      <a:pt x="92" y="53"/>
                      <a:pt x="92" y="53"/>
                      <a:pt x="92" y="53"/>
                    </a:cubicBezTo>
                    <a:cubicBezTo>
                      <a:pt x="94" y="54"/>
                      <a:pt x="95" y="55"/>
                      <a:pt x="97" y="55"/>
                    </a:cubicBezTo>
                    <a:cubicBezTo>
                      <a:pt x="100" y="55"/>
                      <a:pt x="102" y="54"/>
                      <a:pt x="104" y="52"/>
                    </a:cubicBezTo>
                    <a:cubicBezTo>
                      <a:pt x="110" y="46"/>
                      <a:pt x="110" y="46"/>
                      <a:pt x="110" y="46"/>
                    </a:cubicBezTo>
                    <a:cubicBezTo>
                      <a:pt x="111" y="45"/>
                      <a:pt x="112" y="42"/>
                      <a:pt x="112" y="40"/>
                    </a:cubicBezTo>
                    <a:cubicBezTo>
                      <a:pt x="112" y="37"/>
                      <a:pt x="111" y="35"/>
                      <a:pt x="110" y="33"/>
                    </a:cubicBezTo>
                    <a:lnTo>
                      <a:pt x="80" y="3"/>
                    </a:lnTo>
                    <a:close/>
                    <a:moveTo>
                      <a:pt x="65" y="102"/>
                    </a:moveTo>
                    <a:cubicBezTo>
                      <a:pt x="64" y="103"/>
                      <a:pt x="63" y="104"/>
                      <a:pt x="62" y="104"/>
                    </a:cubicBezTo>
                    <a:cubicBezTo>
                      <a:pt x="61" y="104"/>
                      <a:pt x="61" y="104"/>
                      <a:pt x="61" y="104"/>
                    </a:cubicBezTo>
                    <a:cubicBezTo>
                      <a:pt x="60" y="104"/>
                      <a:pt x="59" y="104"/>
                      <a:pt x="58" y="103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9" y="54"/>
                      <a:pt x="8" y="52"/>
                      <a:pt x="8" y="51"/>
                    </a:cubicBezTo>
                    <a:cubicBezTo>
                      <a:pt x="9" y="50"/>
                      <a:pt x="9" y="49"/>
                      <a:pt x="11" y="48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51" y="44"/>
                      <a:pt x="67" y="39"/>
                      <a:pt x="83" y="56"/>
                    </a:cubicBezTo>
                    <a:lnTo>
                      <a:pt x="65" y="102"/>
                    </a:lnTo>
                    <a:close/>
                    <a:moveTo>
                      <a:pt x="104" y="41"/>
                    </a:moveTo>
                    <a:cubicBezTo>
                      <a:pt x="99" y="46"/>
                      <a:pt x="99" y="46"/>
                      <a:pt x="99" y="46"/>
                    </a:cubicBezTo>
                    <a:cubicBezTo>
                      <a:pt x="98" y="47"/>
                      <a:pt x="97" y="47"/>
                      <a:pt x="96" y="46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84" y="53"/>
                      <a:pt x="84" y="53"/>
                      <a:pt x="84" y="53"/>
                    </a:cubicBezTo>
                    <a:cubicBezTo>
                      <a:pt x="84" y="52"/>
                      <a:pt x="84" y="52"/>
                      <a:pt x="84" y="52"/>
                    </a:cubicBezTo>
                    <a:cubicBezTo>
                      <a:pt x="73" y="41"/>
                      <a:pt x="61" y="39"/>
                      <a:pt x="50" y="38"/>
                    </a:cubicBezTo>
                    <a:cubicBezTo>
                      <a:pt x="47" y="38"/>
                      <a:pt x="44" y="37"/>
                      <a:pt x="40" y="36"/>
                    </a:cubicBezTo>
                    <a:cubicBezTo>
                      <a:pt x="73" y="23"/>
                      <a:pt x="73" y="23"/>
                      <a:pt x="73" y="23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6"/>
                      <a:pt x="66" y="15"/>
                      <a:pt x="66" y="14"/>
                    </a:cubicBezTo>
                    <a:cubicBezTo>
                      <a:pt x="72" y="9"/>
                      <a:pt x="72" y="9"/>
                      <a:pt x="72" y="9"/>
                    </a:cubicBezTo>
                    <a:cubicBezTo>
                      <a:pt x="73" y="8"/>
                      <a:pt x="74" y="8"/>
                      <a:pt x="75" y="9"/>
                    </a:cubicBezTo>
                    <a:cubicBezTo>
                      <a:pt x="104" y="38"/>
                      <a:pt x="104" y="38"/>
                      <a:pt x="104" y="38"/>
                    </a:cubicBezTo>
                    <a:cubicBezTo>
                      <a:pt x="105" y="39"/>
                      <a:pt x="105" y="40"/>
                      <a:pt x="104" y="41"/>
                    </a:cubicBezTo>
                    <a:close/>
                    <a:moveTo>
                      <a:pt x="104" y="41"/>
                    </a:moveTo>
                    <a:cubicBezTo>
                      <a:pt x="104" y="41"/>
                      <a:pt x="104" y="41"/>
                      <a:pt x="104" y="41"/>
                    </a:cubicBezTo>
                  </a:path>
                </a:pathLst>
              </a:custGeom>
              <a:solidFill>
                <a:srgbClr val="2AC2AC"/>
              </a:solidFill>
              <a:ln w="9525">
                <a:solidFill>
                  <a:srgbClr val="2AC2AC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1" name="Freeform 94">
                <a:extLst>
                  <a:ext uri="{FF2B5EF4-FFF2-40B4-BE49-F238E27FC236}">
                    <a16:creationId xmlns:a16="http://schemas.microsoft.com/office/drawing/2014/main" id="{45C0CAD7-25BC-0F75-35CF-409C60EC59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939213" y="2084388"/>
                <a:ext cx="55563" cy="57150"/>
              </a:xfrm>
              <a:custGeom>
                <a:avLst/>
                <a:gdLst/>
                <a:ahLst/>
                <a:cxnLst>
                  <a:cxn ang="0">
                    <a:pos x="10" y="19"/>
                  </a:cxn>
                  <a:cxn ang="0">
                    <a:pos x="19" y="10"/>
                  </a:cxn>
                  <a:cxn ang="0">
                    <a:pos x="10" y="0"/>
                  </a:cxn>
                  <a:cxn ang="0">
                    <a:pos x="0" y="10"/>
                  </a:cxn>
                  <a:cxn ang="0">
                    <a:pos x="10" y="19"/>
                  </a:cxn>
                  <a:cxn ang="0">
                    <a:pos x="10" y="4"/>
                  </a:cxn>
                  <a:cxn ang="0">
                    <a:pos x="16" y="10"/>
                  </a:cxn>
                  <a:cxn ang="0">
                    <a:pos x="10" y="16"/>
                  </a:cxn>
                  <a:cxn ang="0">
                    <a:pos x="4" y="10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9" h="19">
                    <a:moveTo>
                      <a:pt x="10" y="19"/>
                    </a:moveTo>
                    <a:cubicBezTo>
                      <a:pt x="15" y="19"/>
                      <a:pt x="19" y="15"/>
                      <a:pt x="19" y="10"/>
                    </a:cubicBezTo>
                    <a:cubicBezTo>
                      <a:pt x="19" y="5"/>
                      <a:pt x="15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  <a:moveTo>
                      <a:pt x="10" y="4"/>
                    </a:moveTo>
                    <a:cubicBezTo>
                      <a:pt x="13" y="4"/>
                      <a:pt x="16" y="7"/>
                      <a:pt x="16" y="10"/>
                    </a:cubicBezTo>
                    <a:cubicBezTo>
                      <a:pt x="16" y="13"/>
                      <a:pt x="13" y="16"/>
                      <a:pt x="10" y="16"/>
                    </a:cubicBezTo>
                    <a:cubicBezTo>
                      <a:pt x="7" y="16"/>
                      <a:pt x="4" y="13"/>
                      <a:pt x="4" y="10"/>
                    </a:cubicBezTo>
                    <a:cubicBezTo>
                      <a:pt x="4" y="7"/>
                      <a:pt x="7" y="4"/>
                      <a:pt x="10" y="4"/>
                    </a:cubicBezTo>
                    <a:close/>
                    <a:moveTo>
                      <a:pt x="10" y="4"/>
                    </a:moveTo>
                    <a:cubicBezTo>
                      <a:pt x="10" y="4"/>
                      <a:pt x="10" y="4"/>
                      <a:pt x="10" y="4"/>
                    </a:cubicBezTo>
                  </a:path>
                </a:pathLst>
              </a:custGeom>
              <a:solidFill>
                <a:srgbClr val="FFC000"/>
              </a:solidFill>
              <a:ln w="952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5" name="Freeform 95">
                <a:extLst>
                  <a:ext uri="{FF2B5EF4-FFF2-40B4-BE49-F238E27FC236}">
                    <a16:creationId xmlns:a16="http://schemas.microsoft.com/office/drawing/2014/main" id="{C3D3A7A3-9156-3C49-6FF8-CDAF84229E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85263" y="1906588"/>
                <a:ext cx="55563" cy="5556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10" y="19"/>
                  </a:cxn>
                  <a:cxn ang="0">
                    <a:pos x="19" y="9"/>
                  </a:cxn>
                  <a:cxn ang="0">
                    <a:pos x="10" y="0"/>
                  </a:cxn>
                  <a:cxn ang="0">
                    <a:pos x="10" y="15"/>
                  </a:cxn>
                  <a:cxn ang="0">
                    <a:pos x="4" y="9"/>
                  </a:cxn>
                  <a:cxn ang="0">
                    <a:pos x="10" y="4"/>
                  </a:cxn>
                  <a:cxn ang="0">
                    <a:pos x="16" y="9"/>
                  </a:cxn>
                  <a:cxn ang="0">
                    <a:pos x="10" y="15"/>
                  </a:cxn>
                  <a:cxn ang="0">
                    <a:pos x="10" y="15"/>
                  </a:cxn>
                  <a:cxn ang="0">
                    <a:pos x="10" y="15"/>
                  </a:cxn>
                </a:cxnLst>
                <a:rect l="0" t="0" r="r" b="b"/>
                <a:pathLst>
                  <a:path w="19" h="19">
                    <a:moveTo>
                      <a:pt x="10" y="0"/>
                    </a:move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15" y="19"/>
                      <a:pt x="19" y="15"/>
                      <a:pt x="19" y="9"/>
                    </a:cubicBezTo>
                    <a:cubicBezTo>
                      <a:pt x="19" y="4"/>
                      <a:pt x="15" y="0"/>
                      <a:pt x="10" y="0"/>
                    </a:cubicBezTo>
                    <a:close/>
                    <a:moveTo>
                      <a:pt x="10" y="15"/>
                    </a:moveTo>
                    <a:cubicBezTo>
                      <a:pt x="7" y="15"/>
                      <a:pt x="4" y="13"/>
                      <a:pt x="4" y="9"/>
                    </a:cubicBezTo>
                    <a:cubicBezTo>
                      <a:pt x="4" y="6"/>
                      <a:pt x="7" y="4"/>
                      <a:pt x="10" y="4"/>
                    </a:cubicBezTo>
                    <a:cubicBezTo>
                      <a:pt x="13" y="4"/>
                      <a:pt x="16" y="6"/>
                      <a:pt x="16" y="9"/>
                    </a:cubicBezTo>
                    <a:cubicBezTo>
                      <a:pt x="16" y="13"/>
                      <a:pt x="13" y="15"/>
                      <a:pt x="10" y="15"/>
                    </a:cubicBezTo>
                    <a:close/>
                    <a:moveTo>
                      <a:pt x="10" y="15"/>
                    </a:moveTo>
                    <a:cubicBezTo>
                      <a:pt x="10" y="15"/>
                      <a:pt x="10" y="15"/>
                      <a:pt x="10" y="15"/>
                    </a:cubicBezTo>
                  </a:path>
                </a:pathLst>
              </a:custGeom>
              <a:solidFill>
                <a:srgbClr val="FFC000"/>
              </a:solidFill>
              <a:ln w="952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6" name="Freeform 96">
                <a:extLst>
                  <a:ext uri="{FF2B5EF4-FFF2-40B4-BE49-F238E27FC236}">
                    <a16:creationId xmlns:a16="http://schemas.microsoft.com/office/drawing/2014/main" id="{DFFDD4D2-AC35-02D8-6A27-6C0031C2BE0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72538" y="2073276"/>
                <a:ext cx="46038" cy="47625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6"/>
                  </a:cxn>
                  <a:cxn ang="0">
                    <a:pos x="16" y="8"/>
                  </a:cxn>
                  <a:cxn ang="0">
                    <a:pos x="8" y="0"/>
                  </a:cxn>
                  <a:cxn ang="0">
                    <a:pos x="0" y="8"/>
                  </a:cxn>
                  <a:cxn ang="0">
                    <a:pos x="8" y="4"/>
                  </a:cxn>
                  <a:cxn ang="0">
                    <a:pos x="12" y="8"/>
                  </a:cxn>
                  <a:cxn ang="0">
                    <a:pos x="8" y="12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8" y="4"/>
                  </a:cxn>
                </a:cxnLst>
                <a:rect l="0" t="0" r="r" b="b"/>
                <a:pathLst>
                  <a:path w="16" h="16">
                    <a:moveTo>
                      <a:pt x="0" y="8"/>
                    </a:moveTo>
                    <a:cubicBezTo>
                      <a:pt x="0" y="12"/>
                      <a:pt x="4" y="16"/>
                      <a:pt x="8" y="16"/>
                    </a:cubicBezTo>
                    <a:cubicBezTo>
                      <a:pt x="12" y="16"/>
                      <a:pt x="16" y="12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lose/>
                    <a:moveTo>
                      <a:pt x="8" y="4"/>
                    </a:moveTo>
                    <a:cubicBezTo>
                      <a:pt x="10" y="4"/>
                      <a:pt x="12" y="6"/>
                      <a:pt x="12" y="8"/>
                    </a:cubicBezTo>
                    <a:cubicBezTo>
                      <a:pt x="12" y="10"/>
                      <a:pt x="10" y="12"/>
                      <a:pt x="8" y="12"/>
                    </a:cubicBezTo>
                    <a:cubicBezTo>
                      <a:pt x="6" y="12"/>
                      <a:pt x="4" y="10"/>
                      <a:pt x="4" y="8"/>
                    </a:cubicBezTo>
                    <a:cubicBezTo>
                      <a:pt x="4" y="6"/>
                      <a:pt x="6" y="4"/>
                      <a:pt x="8" y="4"/>
                    </a:cubicBezTo>
                    <a:close/>
                    <a:moveTo>
                      <a:pt x="8" y="4"/>
                    </a:moveTo>
                    <a:cubicBezTo>
                      <a:pt x="8" y="4"/>
                      <a:pt x="8" y="4"/>
                      <a:pt x="8" y="4"/>
                    </a:cubicBezTo>
                  </a:path>
                </a:pathLst>
              </a:custGeom>
              <a:solidFill>
                <a:srgbClr val="2AC2AC"/>
              </a:solidFill>
              <a:ln w="952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7" name="Freeform 97">
                <a:extLst>
                  <a:ext uri="{FF2B5EF4-FFF2-40B4-BE49-F238E27FC236}">
                    <a16:creationId xmlns:a16="http://schemas.microsoft.com/office/drawing/2014/main" id="{D617A93E-6AB3-C487-AF0C-B10A930B7A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918575" y="2152651"/>
                <a:ext cx="20638" cy="23813"/>
              </a:xfrm>
              <a:custGeom>
                <a:avLst/>
                <a:gdLst/>
                <a:ahLst/>
                <a:cxnLst>
                  <a:cxn ang="0">
                    <a:pos x="7" y="4"/>
                  </a:cxn>
                  <a:cxn ang="0">
                    <a:pos x="3" y="8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7" y="4"/>
                  </a:cxn>
                  <a:cxn ang="0">
                    <a:pos x="7" y="4"/>
                  </a:cxn>
                  <a:cxn ang="0">
                    <a:pos x="7" y="4"/>
                  </a:cxn>
                </a:cxnLst>
                <a:rect l="0" t="0" r="r" b="b"/>
                <a:pathLst>
                  <a:path w="7" h="8">
                    <a:moveTo>
                      <a:pt x="7" y="4"/>
                    </a:moveTo>
                    <a:cubicBezTo>
                      <a:pt x="7" y="6"/>
                      <a:pt x="6" y="8"/>
                      <a:pt x="3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6" y="0"/>
                      <a:pt x="7" y="2"/>
                      <a:pt x="7" y="4"/>
                    </a:cubicBezTo>
                    <a:close/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</a:path>
                </a:pathLst>
              </a:custGeom>
              <a:solidFill>
                <a:srgbClr val="FFC000"/>
              </a:solidFill>
              <a:ln w="952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8" name="Freeform 98">
                <a:extLst>
                  <a:ext uri="{FF2B5EF4-FFF2-40B4-BE49-F238E27FC236}">
                    <a16:creationId xmlns:a16="http://schemas.microsoft.com/office/drawing/2014/main" id="{DE8F196F-7554-DDD0-0D92-3233856BD2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96375" y="1985963"/>
                <a:ext cx="23813" cy="20638"/>
              </a:xfrm>
              <a:custGeom>
                <a:avLst/>
                <a:gdLst/>
                <a:ahLst/>
                <a:cxnLst>
                  <a:cxn ang="0">
                    <a:pos x="8" y="4"/>
                  </a:cxn>
                  <a:cxn ang="0">
                    <a:pos x="4" y="7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8" y="4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cubicBezTo>
                      <a:pt x="8" y="6"/>
                      <a:pt x="6" y="7"/>
                      <a:pt x="4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8" y="1"/>
                      <a:pt x="8" y="4"/>
                    </a:cubicBezTo>
                    <a:close/>
                    <a:moveTo>
                      <a:pt x="8" y="4"/>
                    </a:moveTo>
                    <a:cubicBezTo>
                      <a:pt x="8" y="4"/>
                      <a:pt x="8" y="4"/>
                      <a:pt x="8" y="4"/>
                    </a:cubicBezTo>
                  </a:path>
                </a:pathLst>
              </a:custGeom>
              <a:solidFill>
                <a:srgbClr val="FFC000"/>
              </a:solidFill>
              <a:ln w="952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40" name="Gruppo 39">
            <a:extLst>
              <a:ext uri="{FF2B5EF4-FFF2-40B4-BE49-F238E27FC236}">
                <a16:creationId xmlns:a16="http://schemas.microsoft.com/office/drawing/2014/main" id="{E117541F-9145-46CA-9B5E-843AF05CB1B5}"/>
              </a:ext>
            </a:extLst>
          </p:cNvPr>
          <p:cNvGrpSpPr/>
          <p:nvPr/>
        </p:nvGrpSpPr>
        <p:grpSpPr>
          <a:xfrm>
            <a:off x="3359016" y="1860098"/>
            <a:ext cx="1008556" cy="1011246"/>
            <a:chOff x="3359016" y="1860098"/>
            <a:chExt cx="1008556" cy="1011246"/>
          </a:xfrm>
        </p:grpSpPr>
        <p:sp>
          <p:nvSpPr>
            <p:cNvPr id="76" name="Oval 90">
              <a:extLst>
                <a:ext uri="{FF2B5EF4-FFF2-40B4-BE49-F238E27FC236}">
                  <a16:creationId xmlns:a16="http://schemas.microsoft.com/office/drawing/2014/main" id="{CB51A858-0135-F0CA-C3D9-DCF42FA6D30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59016" y="1860098"/>
              <a:ext cx="1008556" cy="1011246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7F739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37502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3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7" name="Group 34">
              <a:extLst>
                <a:ext uri="{FF2B5EF4-FFF2-40B4-BE49-F238E27FC236}">
                  <a16:creationId xmlns:a16="http://schemas.microsoft.com/office/drawing/2014/main" id="{484AF9D3-9C49-CE09-038D-850226E7E05C}"/>
                </a:ext>
              </a:extLst>
            </p:cNvPr>
            <p:cNvGrpSpPr/>
            <p:nvPr/>
          </p:nvGrpSpPr>
          <p:grpSpPr>
            <a:xfrm>
              <a:off x="3664052" y="2170375"/>
              <a:ext cx="398479" cy="374586"/>
              <a:chOff x="6373813" y="2717801"/>
              <a:chExt cx="360363" cy="338138"/>
            </a:xfrm>
            <a:solidFill>
              <a:srgbClr val="2AC2AC"/>
            </a:solidFill>
          </p:grpSpPr>
          <p:sp>
            <p:nvSpPr>
              <p:cNvPr id="78" name="Freeform 35">
                <a:extLst>
                  <a:ext uri="{FF2B5EF4-FFF2-40B4-BE49-F238E27FC236}">
                    <a16:creationId xmlns:a16="http://schemas.microsoft.com/office/drawing/2014/main" id="{843CC80C-4C4C-8B1D-7958-5829015735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3813" y="2717801"/>
                <a:ext cx="360363" cy="338138"/>
              </a:xfrm>
              <a:custGeom>
                <a:avLst/>
                <a:gdLst/>
                <a:ahLst/>
                <a:cxnLst>
                  <a:cxn ang="0">
                    <a:pos x="121" y="25"/>
                  </a:cxn>
                  <a:cxn ang="0">
                    <a:pos x="98" y="2"/>
                  </a:cxn>
                  <a:cxn ang="0">
                    <a:pos x="92" y="0"/>
                  </a:cxn>
                  <a:cxn ang="0">
                    <a:pos x="12" y="0"/>
                  </a:cxn>
                  <a:cxn ang="0">
                    <a:pos x="0" y="11"/>
                  </a:cxn>
                  <a:cxn ang="0">
                    <a:pos x="0" y="104"/>
                  </a:cxn>
                  <a:cxn ang="0">
                    <a:pos x="12" y="115"/>
                  </a:cxn>
                  <a:cxn ang="0">
                    <a:pos x="111" y="115"/>
                  </a:cxn>
                  <a:cxn ang="0">
                    <a:pos x="123" y="104"/>
                  </a:cxn>
                  <a:cxn ang="0">
                    <a:pos x="123" y="31"/>
                  </a:cxn>
                  <a:cxn ang="0">
                    <a:pos x="121" y="25"/>
                  </a:cxn>
                  <a:cxn ang="0">
                    <a:pos x="115" y="104"/>
                  </a:cxn>
                  <a:cxn ang="0">
                    <a:pos x="111" y="107"/>
                  </a:cxn>
                  <a:cxn ang="0">
                    <a:pos x="12" y="107"/>
                  </a:cxn>
                  <a:cxn ang="0">
                    <a:pos x="8" y="104"/>
                  </a:cxn>
                  <a:cxn ang="0">
                    <a:pos x="8" y="11"/>
                  </a:cxn>
                  <a:cxn ang="0">
                    <a:pos x="12" y="8"/>
                  </a:cxn>
                  <a:cxn ang="0">
                    <a:pos x="88" y="8"/>
                  </a:cxn>
                  <a:cxn ang="0">
                    <a:pos x="88" y="23"/>
                  </a:cxn>
                  <a:cxn ang="0">
                    <a:pos x="100" y="35"/>
                  </a:cxn>
                  <a:cxn ang="0">
                    <a:pos x="115" y="35"/>
                  </a:cxn>
                  <a:cxn ang="0">
                    <a:pos x="115" y="104"/>
                  </a:cxn>
                  <a:cxn ang="0">
                    <a:pos x="104" y="31"/>
                  </a:cxn>
                  <a:cxn ang="0">
                    <a:pos x="100" y="31"/>
                  </a:cxn>
                  <a:cxn ang="0">
                    <a:pos x="92" y="23"/>
                  </a:cxn>
                  <a:cxn ang="0">
                    <a:pos x="92" y="8"/>
                  </a:cxn>
                  <a:cxn ang="0">
                    <a:pos x="115" y="31"/>
                  </a:cxn>
                  <a:cxn ang="0">
                    <a:pos x="104" y="31"/>
                  </a:cxn>
                  <a:cxn ang="0">
                    <a:pos x="104" y="31"/>
                  </a:cxn>
                  <a:cxn ang="0">
                    <a:pos x="104" y="31"/>
                  </a:cxn>
                </a:cxnLst>
                <a:rect l="0" t="0" r="r" b="b"/>
                <a:pathLst>
                  <a:path w="123" h="115">
                    <a:moveTo>
                      <a:pt x="121" y="25"/>
                    </a:moveTo>
                    <a:cubicBezTo>
                      <a:pt x="98" y="2"/>
                      <a:pt x="98" y="2"/>
                      <a:pt x="98" y="2"/>
                    </a:cubicBezTo>
                    <a:cubicBezTo>
                      <a:pt x="96" y="1"/>
                      <a:pt x="94" y="0"/>
                      <a:pt x="9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110"/>
                      <a:pt x="5" y="115"/>
                      <a:pt x="12" y="115"/>
                    </a:cubicBezTo>
                    <a:cubicBezTo>
                      <a:pt x="111" y="115"/>
                      <a:pt x="111" y="115"/>
                      <a:pt x="111" y="115"/>
                    </a:cubicBezTo>
                    <a:cubicBezTo>
                      <a:pt x="118" y="115"/>
                      <a:pt x="123" y="110"/>
                      <a:pt x="123" y="104"/>
                    </a:cubicBezTo>
                    <a:cubicBezTo>
                      <a:pt x="123" y="31"/>
                      <a:pt x="123" y="31"/>
                      <a:pt x="123" y="31"/>
                    </a:cubicBezTo>
                    <a:cubicBezTo>
                      <a:pt x="123" y="29"/>
                      <a:pt x="122" y="27"/>
                      <a:pt x="121" y="25"/>
                    </a:cubicBezTo>
                    <a:close/>
                    <a:moveTo>
                      <a:pt x="115" y="104"/>
                    </a:moveTo>
                    <a:cubicBezTo>
                      <a:pt x="115" y="106"/>
                      <a:pt x="113" y="107"/>
                      <a:pt x="111" y="107"/>
                    </a:cubicBezTo>
                    <a:cubicBezTo>
                      <a:pt x="12" y="107"/>
                      <a:pt x="12" y="107"/>
                      <a:pt x="12" y="107"/>
                    </a:cubicBezTo>
                    <a:cubicBezTo>
                      <a:pt x="9" y="107"/>
                      <a:pt x="8" y="106"/>
                      <a:pt x="8" y="104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9"/>
                      <a:pt x="9" y="8"/>
                      <a:pt x="12" y="8"/>
                    </a:cubicBezTo>
                    <a:cubicBezTo>
                      <a:pt x="88" y="8"/>
                      <a:pt x="88" y="8"/>
                      <a:pt x="88" y="8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9"/>
                      <a:pt x="93" y="35"/>
                      <a:pt x="100" y="35"/>
                    </a:cubicBezTo>
                    <a:cubicBezTo>
                      <a:pt x="115" y="35"/>
                      <a:pt x="115" y="35"/>
                      <a:pt x="115" y="35"/>
                    </a:cubicBezTo>
                    <a:lnTo>
                      <a:pt x="115" y="104"/>
                    </a:lnTo>
                    <a:close/>
                    <a:moveTo>
                      <a:pt x="104" y="31"/>
                    </a:moveTo>
                    <a:cubicBezTo>
                      <a:pt x="100" y="31"/>
                      <a:pt x="100" y="31"/>
                      <a:pt x="100" y="31"/>
                    </a:cubicBezTo>
                    <a:cubicBezTo>
                      <a:pt x="96" y="31"/>
                      <a:pt x="92" y="27"/>
                      <a:pt x="92" y="23"/>
                    </a:cubicBezTo>
                    <a:cubicBezTo>
                      <a:pt x="92" y="8"/>
                      <a:pt x="92" y="8"/>
                      <a:pt x="92" y="8"/>
                    </a:cubicBezTo>
                    <a:cubicBezTo>
                      <a:pt x="115" y="31"/>
                      <a:pt x="115" y="31"/>
                      <a:pt x="115" y="31"/>
                    </a:cubicBezTo>
                    <a:lnTo>
                      <a:pt x="104" y="31"/>
                    </a:lnTo>
                    <a:close/>
                    <a:moveTo>
                      <a:pt x="104" y="31"/>
                    </a:moveTo>
                    <a:cubicBezTo>
                      <a:pt x="104" y="31"/>
                      <a:pt x="104" y="31"/>
                      <a:pt x="104" y="31"/>
                    </a:cubicBezTo>
                  </a:path>
                </a:pathLst>
              </a:custGeom>
              <a:solidFill>
                <a:srgbClr val="7F739A"/>
              </a:solidFill>
              <a:ln w="9525">
                <a:solidFill>
                  <a:srgbClr val="7F739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9" name="Freeform 37">
                <a:extLst>
                  <a:ext uri="{FF2B5EF4-FFF2-40B4-BE49-F238E27FC236}">
                    <a16:creationId xmlns:a16="http://schemas.microsoft.com/office/drawing/2014/main" id="{11084D04-2671-BE9D-0205-05EF140CDE8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43675" y="2786063"/>
                <a:ext cx="66675" cy="11113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21" y="4"/>
                  </a:cxn>
                  <a:cxn ang="0">
                    <a:pos x="23" y="2"/>
                  </a:cxn>
                  <a:cxn ang="0">
                    <a:pos x="21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1" y="4"/>
                  </a:cxn>
                </a:cxnLst>
                <a:rect l="0" t="0" r="r" b="b"/>
                <a:pathLst>
                  <a:path w="23" h="4">
                    <a:moveTo>
                      <a:pt x="1" y="4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22" y="4"/>
                      <a:pt x="23" y="3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lose/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</a:path>
                </a:pathLst>
              </a:custGeom>
              <a:solidFill>
                <a:srgbClr val="7F739A"/>
              </a:solidFill>
              <a:ln w="9525">
                <a:solidFill>
                  <a:srgbClr val="7F739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0" name="Freeform 38">
                <a:extLst>
                  <a:ext uri="{FF2B5EF4-FFF2-40B4-BE49-F238E27FC236}">
                    <a16:creationId xmlns:a16="http://schemas.microsoft.com/office/drawing/2014/main" id="{9AC5CA4D-35F8-9DA3-97CE-7A81F87749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43675" y="2820988"/>
                <a:ext cx="66675" cy="9525"/>
              </a:xfrm>
              <a:custGeom>
                <a:avLst/>
                <a:gdLst/>
                <a:ahLst/>
                <a:cxnLst>
                  <a:cxn ang="0">
                    <a:pos x="1" y="3"/>
                  </a:cxn>
                  <a:cxn ang="0">
                    <a:pos x="21" y="3"/>
                  </a:cxn>
                  <a:cxn ang="0">
                    <a:pos x="23" y="1"/>
                  </a:cxn>
                  <a:cxn ang="0">
                    <a:pos x="21" y="0"/>
                  </a:cxn>
                  <a:cxn ang="0">
                    <a:pos x="1" y="0"/>
                  </a:cxn>
                  <a:cxn ang="0">
                    <a:pos x="0" y="1"/>
                  </a:cxn>
                  <a:cxn ang="0">
                    <a:pos x="1" y="3"/>
                  </a:cxn>
                  <a:cxn ang="0">
                    <a:pos x="1" y="3"/>
                  </a:cxn>
                  <a:cxn ang="0">
                    <a:pos x="1" y="3"/>
                  </a:cxn>
                </a:cxnLst>
                <a:rect l="0" t="0" r="r" b="b"/>
                <a:pathLst>
                  <a:path w="23" h="3">
                    <a:moveTo>
                      <a:pt x="1" y="3"/>
                    </a:moveTo>
                    <a:cubicBezTo>
                      <a:pt x="21" y="3"/>
                      <a:pt x="21" y="3"/>
                      <a:pt x="21" y="3"/>
                    </a:cubicBezTo>
                    <a:cubicBezTo>
                      <a:pt x="22" y="3"/>
                      <a:pt x="23" y="2"/>
                      <a:pt x="23" y="1"/>
                    </a:cubicBezTo>
                    <a:cubicBezTo>
                      <a:pt x="23" y="0"/>
                      <a:pt x="22" y="0"/>
                      <a:pt x="2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lose/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</a:path>
                </a:pathLst>
              </a:custGeom>
              <a:solidFill>
                <a:srgbClr val="7F739A"/>
              </a:solidFill>
              <a:ln w="9525">
                <a:solidFill>
                  <a:srgbClr val="7F739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1" name="Freeform 39">
                <a:extLst>
                  <a:ext uri="{FF2B5EF4-FFF2-40B4-BE49-F238E27FC236}">
                    <a16:creationId xmlns:a16="http://schemas.microsoft.com/office/drawing/2014/main" id="{7F46D3EA-57AF-7F7A-DD95-C314B3F3AF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43675" y="2852738"/>
                <a:ext cx="142875" cy="127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4"/>
                  </a:cxn>
                  <a:cxn ang="0">
                    <a:pos x="48" y="4"/>
                  </a:cxn>
                  <a:cxn ang="0">
                    <a:pos x="49" y="2"/>
                  </a:cxn>
                  <a:cxn ang="0">
                    <a:pos x="48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49" h="4">
                    <a:moveTo>
                      <a:pt x="0" y="2"/>
                    </a:moveTo>
                    <a:cubicBezTo>
                      <a:pt x="0" y="3"/>
                      <a:pt x="0" y="4"/>
                      <a:pt x="1" y="4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9" y="4"/>
                      <a:pt x="49" y="3"/>
                      <a:pt x="49" y="2"/>
                    </a:cubicBezTo>
                    <a:cubicBezTo>
                      <a:pt x="49" y="1"/>
                      <a:pt x="49" y="0"/>
                      <a:pt x="48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</a:path>
                </a:pathLst>
              </a:custGeom>
              <a:solidFill>
                <a:srgbClr val="7F739A"/>
              </a:solidFill>
              <a:ln w="9525">
                <a:solidFill>
                  <a:srgbClr val="7F739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2" name="Freeform 40">
                <a:extLst>
                  <a:ext uri="{FF2B5EF4-FFF2-40B4-BE49-F238E27FC236}">
                    <a16:creationId xmlns:a16="http://schemas.microsoft.com/office/drawing/2014/main" id="{5F647FDD-D8B9-524A-D2D7-6187365C0CF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18263" y="2921001"/>
                <a:ext cx="268288" cy="11113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91" y="4"/>
                  </a:cxn>
                  <a:cxn ang="0">
                    <a:pos x="92" y="2"/>
                  </a:cxn>
                  <a:cxn ang="0">
                    <a:pos x="91" y="0"/>
                  </a:cxn>
                  <a:cxn ang="0">
                    <a:pos x="91" y="0"/>
                  </a:cxn>
                  <a:cxn ang="0">
                    <a:pos x="91" y="0"/>
                  </a:cxn>
                </a:cxnLst>
                <a:rect l="0" t="0" r="r" b="b"/>
                <a:pathLst>
                  <a:path w="92" h="4">
                    <a:moveTo>
                      <a:pt x="9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91" y="4"/>
                      <a:pt x="91" y="4"/>
                      <a:pt x="91" y="4"/>
                    </a:cubicBezTo>
                    <a:cubicBezTo>
                      <a:pt x="92" y="4"/>
                      <a:pt x="92" y="3"/>
                      <a:pt x="92" y="2"/>
                    </a:cubicBezTo>
                    <a:cubicBezTo>
                      <a:pt x="92" y="1"/>
                      <a:pt x="92" y="0"/>
                      <a:pt x="91" y="0"/>
                    </a:cubicBezTo>
                    <a:close/>
                    <a:moveTo>
                      <a:pt x="91" y="0"/>
                    </a:moveTo>
                    <a:cubicBezTo>
                      <a:pt x="91" y="0"/>
                      <a:pt x="91" y="0"/>
                      <a:pt x="91" y="0"/>
                    </a:cubicBezTo>
                  </a:path>
                </a:pathLst>
              </a:custGeom>
              <a:solidFill>
                <a:srgbClr val="7F739A"/>
              </a:solidFill>
              <a:ln w="9525">
                <a:solidFill>
                  <a:srgbClr val="7F739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3" name="Freeform 41">
                <a:extLst>
                  <a:ext uri="{FF2B5EF4-FFF2-40B4-BE49-F238E27FC236}">
                    <a16:creationId xmlns:a16="http://schemas.microsoft.com/office/drawing/2014/main" id="{578A14C6-032F-AB33-FB81-1B6AF51CF54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18263" y="2955926"/>
                <a:ext cx="268288" cy="9525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2" y="3"/>
                  </a:cxn>
                  <a:cxn ang="0">
                    <a:pos x="91" y="3"/>
                  </a:cxn>
                  <a:cxn ang="0">
                    <a:pos x="92" y="1"/>
                  </a:cxn>
                  <a:cxn ang="0">
                    <a:pos x="91" y="0"/>
                  </a:cxn>
                  <a:cxn ang="0">
                    <a:pos x="91" y="0"/>
                  </a:cxn>
                  <a:cxn ang="0">
                    <a:pos x="91" y="0"/>
                  </a:cxn>
                </a:cxnLst>
                <a:rect l="0" t="0" r="r" b="b"/>
                <a:pathLst>
                  <a:path w="92" h="3">
                    <a:moveTo>
                      <a:pt x="9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91" y="3"/>
                      <a:pt x="91" y="3"/>
                      <a:pt x="91" y="3"/>
                    </a:cubicBezTo>
                    <a:cubicBezTo>
                      <a:pt x="92" y="3"/>
                      <a:pt x="92" y="3"/>
                      <a:pt x="92" y="1"/>
                    </a:cubicBezTo>
                    <a:cubicBezTo>
                      <a:pt x="92" y="0"/>
                      <a:pt x="92" y="0"/>
                      <a:pt x="91" y="0"/>
                    </a:cubicBezTo>
                    <a:close/>
                    <a:moveTo>
                      <a:pt x="91" y="0"/>
                    </a:moveTo>
                    <a:cubicBezTo>
                      <a:pt x="91" y="0"/>
                      <a:pt x="91" y="0"/>
                      <a:pt x="91" y="0"/>
                    </a:cubicBezTo>
                  </a:path>
                </a:pathLst>
              </a:custGeom>
              <a:solidFill>
                <a:srgbClr val="7F739A"/>
              </a:solidFill>
              <a:ln w="9525">
                <a:solidFill>
                  <a:srgbClr val="7F739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4" name="Freeform 43">
                <a:extLst>
                  <a:ext uri="{FF2B5EF4-FFF2-40B4-BE49-F238E27FC236}">
                    <a16:creationId xmlns:a16="http://schemas.microsoft.com/office/drawing/2014/main" id="{7829B5E6-EB04-A216-51D7-248153B82E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18263" y="2987676"/>
                <a:ext cx="268288" cy="12700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91" y="4"/>
                  </a:cxn>
                  <a:cxn ang="0">
                    <a:pos x="92" y="2"/>
                  </a:cxn>
                  <a:cxn ang="0">
                    <a:pos x="91" y="0"/>
                  </a:cxn>
                  <a:cxn ang="0">
                    <a:pos x="91" y="0"/>
                  </a:cxn>
                  <a:cxn ang="0">
                    <a:pos x="91" y="0"/>
                  </a:cxn>
                </a:cxnLst>
                <a:rect l="0" t="0" r="r" b="b"/>
                <a:pathLst>
                  <a:path w="92" h="4">
                    <a:moveTo>
                      <a:pt x="9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91" y="4"/>
                      <a:pt x="91" y="4"/>
                      <a:pt x="91" y="4"/>
                    </a:cubicBezTo>
                    <a:cubicBezTo>
                      <a:pt x="92" y="4"/>
                      <a:pt x="92" y="3"/>
                      <a:pt x="92" y="2"/>
                    </a:cubicBezTo>
                    <a:cubicBezTo>
                      <a:pt x="92" y="1"/>
                      <a:pt x="92" y="0"/>
                      <a:pt x="91" y="0"/>
                    </a:cubicBezTo>
                    <a:close/>
                    <a:moveTo>
                      <a:pt x="91" y="0"/>
                    </a:moveTo>
                    <a:cubicBezTo>
                      <a:pt x="91" y="0"/>
                      <a:pt x="91" y="0"/>
                      <a:pt x="91" y="0"/>
                    </a:cubicBezTo>
                  </a:path>
                </a:pathLst>
              </a:custGeom>
              <a:solidFill>
                <a:srgbClr val="7F739A"/>
              </a:solidFill>
              <a:ln w="9525">
                <a:solidFill>
                  <a:srgbClr val="7F739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6" name="Freeform 46">
                <a:extLst>
                  <a:ext uri="{FF2B5EF4-FFF2-40B4-BE49-F238E27FC236}">
                    <a16:creationId xmlns:a16="http://schemas.microsoft.com/office/drawing/2014/main" id="{346F9691-695C-1A3E-D2AF-757F72995A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18263" y="2774951"/>
                <a:ext cx="101600" cy="90488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31" y="31"/>
                  </a:cxn>
                  <a:cxn ang="0">
                    <a:pos x="35" y="27"/>
                  </a:cxn>
                  <a:cxn ang="0">
                    <a:pos x="35" y="4"/>
                  </a:cxn>
                  <a:cxn ang="0">
                    <a:pos x="31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27"/>
                  </a:cxn>
                  <a:cxn ang="0">
                    <a:pos x="4" y="31"/>
                  </a:cxn>
                  <a:cxn ang="0">
                    <a:pos x="8" y="8"/>
                  </a:cxn>
                  <a:cxn ang="0">
                    <a:pos x="27" y="8"/>
                  </a:cxn>
                  <a:cxn ang="0">
                    <a:pos x="27" y="23"/>
                  </a:cxn>
                  <a:cxn ang="0">
                    <a:pos x="8" y="23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8" y="8"/>
                  </a:cxn>
                </a:cxnLst>
                <a:rect l="0" t="0" r="r" b="b"/>
                <a:pathLst>
                  <a:path w="35" h="31">
                    <a:moveTo>
                      <a:pt x="4" y="31"/>
                    </a:moveTo>
                    <a:cubicBezTo>
                      <a:pt x="31" y="31"/>
                      <a:pt x="31" y="31"/>
                      <a:pt x="31" y="31"/>
                    </a:cubicBezTo>
                    <a:cubicBezTo>
                      <a:pt x="33" y="31"/>
                      <a:pt x="35" y="29"/>
                      <a:pt x="35" y="27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5" y="2"/>
                      <a:pt x="33" y="0"/>
                      <a:pt x="31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9"/>
                      <a:pt x="2" y="31"/>
                      <a:pt x="4" y="31"/>
                    </a:cubicBezTo>
                    <a:close/>
                    <a:moveTo>
                      <a:pt x="8" y="8"/>
                    </a:moveTo>
                    <a:cubicBezTo>
                      <a:pt x="27" y="8"/>
                      <a:pt x="27" y="8"/>
                      <a:pt x="27" y="8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8" y="23"/>
                      <a:pt x="8" y="23"/>
                      <a:pt x="8" y="23"/>
                    </a:cubicBezTo>
                    <a:lnTo>
                      <a:pt x="8" y="8"/>
                    </a:lnTo>
                    <a:close/>
                    <a:moveTo>
                      <a:pt x="8" y="8"/>
                    </a:moveTo>
                    <a:cubicBezTo>
                      <a:pt x="8" y="8"/>
                      <a:pt x="8" y="8"/>
                      <a:pt x="8" y="8"/>
                    </a:cubicBezTo>
                  </a:path>
                </a:pathLst>
              </a:custGeom>
              <a:solidFill>
                <a:srgbClr val="7F739A"/>
              </a:solidFill>
              <a:ln w="9525">
                <a:solidFill>
                  <a:srgbClr val="7F739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87" name="Group 94">
            <a:extLst>
              <a:ext uri="{FF2B5EF4-FFF2-40B4-BE49-F238E27FC236}">
                <a16:creationId xmlns:a16="http://schemas.microsoft.com/office/drawing/2014/main" id="{2F49A16D-9857-4950-A296-7FB7F02D39A2}"/>
              </a:ext>
            </a:extLst>
          </p:cNvPr>
          <p:cNvGrpSpPr/>
          <p:nvPr/>
        </p:nvGrpSpPr>
        <p:grpSpPr>
          <a:xfrm>
            <a:off x="7800393" y="2050109"/>
            <a:ext cx="1034117" cy="1034981"/>
            <a:chOff x="7613206" y="2972375"/>
            <a:chExt cx="775588" cy="776236"/>
          </a:xfrm>
        </p:grpSpPr>
        <p:sp>
          <p:nvSpPr>
            <p:cNvPr id="88" name="Oval 88">
              <a:extLst>
                <a:ext uri="{FF2B5EF4-FFF2-40B4-BE49-F238E27FC236}">
                  <a16:creationId xmlns:a16="http://schemas.microsoft.com/office/drawing/2014/main" id="{BC6EB077-C302-B9E7-2D16-FDECF4EF9B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613206" y="2972375"/>
              <a:ext cx="775588" cy="776236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3BC7E2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37502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3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152">
              <a:extLst>
                <a:ext uri="{FF2B5EF4-FFF2-40B4-BE49-F238E27FC236}">
                  <a16:creationId xmlns:a16="http://schemas.microsoft.com/office/drawing/2014/main" id="{46C38ED5-7334-3E89-6BA8-2674A3F072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8055" y="3191427"/>
              <a:ext cx="365892" cy="338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rgbClr val="3BC7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37502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TextBox 55">
            <a:extLst>
              <a:ext uri="{FF2B5EF4-FFF2-40B4-BE49-F238E27FC236}">
                <a16:creationId xmlns:a16="http://schemas.microsoft.com/office/drawing/2014/main" id="{44104389-B24F-444F-85BF-92360CC2D4E5}"/>
              </a:ext>
            </a:extLst>
          </p:cNvPr>
          <p:cNvSpPr txBox="1"/>
          <p:nvPr/>
        </p:nvSpPr>
        <p:spPr>
          <a:xfrm>
            <a:off x="9687203" y="4618334"/>
            <a:ext cx="2062462" cy="830997"/>
          </a:xfrm>
          <a:prstGeom prst="rect">
            <a:avLst/>
          </a:prstGeom>
          <a:noFill/>
          <a:effectLst>
            <a:outerShdw blurRad="50800" dist="38100" dir="2700000" sx="71000" sy="71000" algn="tl" rotWithShape="0">
              <a:prstClr val="black">
                <a:alpha val="61000"/>
              </a:prstClr>
            </a:outerShdw>
          </a:effectLst>
        </p:spPr>
        <p:txBody>
          <a:bodyPr wrap="square" lIns="0" tIns="0" rIns="0" bIns="0" rtlCol="0" anchor="t">
            <a:spAutoFit/>
          </a:bodyPr>
          <a:lstStyle/>
          <a:p>
            <a:pPr marL="0" marR="0" lvl="0" indent="0" defTabSz="10312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2993FF"/>
                </a:solidFill>
                <a:effectLst/>
                <a:uLnTx/>
                <a:uFillTx/>
                <a:latin typeface="Helvetica" panose="020B0604020202020204" pitchFamily="34" charset="0"/>
                <a:cs typeface="Arial" panose="020B0604020202020204" pitchFamily="34" charset="0"/>
              </a:rPr>
              <a:t>Authors’ profiles on scientific databases</a:t>
            </a:r>
            <a:b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2993FF"/>
                </a:solidFill>
                <a:effectLst/>
                <a:uLnTx/>
                <a:uFillTx/>
                <a:latin typeface="Helvetica" panose="020B0604020202020204" pitchFamily="34" charset="0"/>
                <a:cs typeface="Arial" panose="020B0604020202020204" pitchFamily="34" charset="0"/>
              </a:rPr>
            </a:br>
            <a:r>
              <a:rPr kumimoji="0" lang="en-US" i="1" u="none" strike="noStrike" kern="1200" cap="none" spc="0" normalizeH="0" baseline="0" noProof="0" dirty="0">
                <a:ln>
                  <a:noFill/>
                </a:ln>
                <a:solidFill>
                  <a:srgbClr val="2993FF"/>
                </a:solidFill>
                <a:effectLst/>
                <a:uLnTx/>
                <a:uFillTx/>
                <a:latin typeface="Helvetica" panose="020B0604020202020204" pitchFamily="34" charset="0"/>
                <a:cs typeface="Arial" panose="020B0604020202020204" pitchFamily="34" charset="0"/>
              </a:rPr>
              <a:t>live demo</a:t>
            </a:r>
          </a:p>
        </p:txBody>
      </p:sp>
      <p:sp>
        <p:nvSpPr>
          <p:cNvPr id="74" name="Oval 88">
            <a:extLst>
              <a:ext uri="{FF2B5EF4-FFF2-40B4-BE49-F238E27FC236}">
                <a16:creationId xmlns:a16="http://schemas.microsoft.com/office/drawing/2014/main" id="{37AE7CD0-39B8-45ED-B489-C3C95871FA31}"/>
              </a:ext>
            </a:extLst>
          </p:cNvPr>
          <p:cNvSpPr>
            <a:spLocks noChangeAspect="1"/>
          </p:cNvSpPr>
          <p:nvPr/>
        </p:nvSpPr>
        <p:spPr>
          <a:xfrm>
            <a:off x="8524112" y="4174580"/>
            <a:ext cx="1034117" cy="1034981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rgbClr val="2993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502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3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932EEF3-4FDC-43E4-B073-6F5179B7D5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476" t="10556" r="13348" b="21815"/>
          <a:stretch/>
        </p:blipFill>
        <p:spPr bwMode="auto">
          <a:xfrm>
            <a:off x="8758838" y="4352787"/>
            <a:ext cx="583633" cy="574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9365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Helvetica</vt:lpstr>
      <vt:lpstr>Roboto Condensed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Nicola DE BELLIS</dc:creator>
  <cp:lastModifiedBy>Andrea SOLIERI</cp:lastModifiedBy>
  <cp:revision>3</cp:revision>
  <dcterms:created xsi:type="dcterms:W3CDTF">2024-11-27T08:36:21Z</dcterms:created>
  <dcterms:modified xsi:type="dcterms:W3CDTF">2024-11-27T10:41:53Z</dcterms:modified>
</cp:coreProperties>
</file>